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Poppins Light" charset="1" panose="00000400000000000000"/>
      <p:regular r:id="rId21"/>
    </p:embeddedFont>
    <p:embeddedFont>
      <p:font typeface="Poppins Bold" charset="1" panose="00000800000000000000"/>
      <p:regular r:id="rId22"/>
    </p:embeddedFont>
    <p:embeddedFont>
      <p:font typeface="Poppins"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gif"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jpe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jpe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5181600" y="-2681288"/>
            <a:ext cx="15649575" cy="1564957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p:spPr>
        </p:sp>
        <p:sp>
          <p:nvSpPr>
            <p:cNvPr name="TextBox 4" id="4"/>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grpSp>
        <p:nvGrpSpPr>
          <p:cNvPr name="Group 5" id="5"/>
          <p:cNvGrpSpPr/>
          <p:nvPr/>
        </p:nvGrpSpPr>
        <p:grpSpPr>
          <a:xfrm rot="0">
            <a:off x="7562850" y="-2681288"/>
            <a:ext cx="15649575" cy="1564957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F6F6"/>
            </a:solidFill>
          </p:spPr>
        </p:sp>
        <p:sp>
          <p:nvSpPr>
            <p:cNvPr name="TextBox 7" id="7"/>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sp>
        <p:nvSpPr>
          <p:cNvPr name="Freeform 8" id="8"/>
          <p:cNvSpPr/>
          <p:nvPr/>
        </p:nvSpPr>
        <p:spPr>
          <a:xfrm flipH="false" flipV="false" rot="0">
            <a:off x="8688019" y="2982356"/>
            <a:ext cx="529137" cy="441589"/>
          </a:xfrm>
          <a:custGeom>
            <a:avLst/>
            <a:gdLst/>
            <a:ahLst/>
            <a:cxnLst/>
            <a:rect r="r" b="b" t="t" l="l"/>
            <a:pathLst>
              <a:path h="441589" w="529137">
                <a:moveTo>
                  <a:pt x="0" y="0"/>
                </a:moveTo>
                <a:lnTo>
                  <a:pt x="529138" y="0"/>
                </a:lnTo>
                <a:lnTo>
                  <a:pt x="529138" y="441589"/>
                </a:lnTo>
                <a:lnTo>
                  <a:pt x="0" y="4415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8558479" y="4074084"/>
            <a:ext cx="8700821" cy="1753457"/>
          </a:xfrm>
          <a:prstGeom prst="rect">
            <a:avLst/>
          </a:prstGeom>
        </p:spPr>
        <p:txBody>
          <a:bodyPr anchor="t" rtlCol="false" tIns="0" lIns="0" bIns="0" rIns="0">
            <a:spAutoFit/>
          </a:bodyPr>
          <a:lstStyle/>
          <a:p>
            <a:pPr algn="l">
              <a:lnSpc>
                <a:spcPts val="12680"/>
              </a:lnSpc>
              <a:spcBef>
                <a:spcPct val="0"/>
              </a:spcBef>
            </a:pPr>
            <a:r>
              <a:rPr lang="en-US" sz="11741">
                <a:solidFill>
                  <a:srgbClr val="295BBE"/>
                </a:solidFill>
                <a:latin typeface="Poppins Light"/>
                <a:ea typeface="Poppins Light"/>
                <a:cs typeface="Poppins Light"/>
                <a:sym typeface="Poppins Light"/>
              </a:rPr>
              <a:t>Startup </a:t>
            </a:r>
          </a:p>
        </p:txBody>
      </p:sp>
      <p:sp>
        <p:nvSpPr>
          <p:cNvPr name="TextBox 11" id="11"/>
          <p:cNvSpPr txBox="true"/>
          <p:nvPr/>
        </p:nvSpPr>
        <p:spPr>
          <a:xfrm rot="0">
            <a:off x="8558479" y="5324133"/>
            <a:ext cx="8700821" cy="1753457"/>
          </a:xfrm>
          <a:prstGeom prst="rect">
            <a:avLst/>
          </a:prstGeom>
        </p:spPr>
        <p:txBody>
          <a:bodyPr anchor="t" rtlCol="false" tIns="0" lIns="0" bIns="0" rIns="0">
            <a:spAutoFit/>
          </a:bodyPr>
          <a:lstStyle/>
          <a:p>
            <a:pPr algn="l">
              <a:lnSpc>
                <a:spcPts val="12680"/>
              </a:lnSpc>
              <a:spcBef>
                <a:spcPct val="0"/>
              </a:spcBef>
            </a:pPr>
            <a:r>
              <a:rPr lang="en-US" b="true" sz="11741">
                <a:solidFill>
                  <a:srgbClr val="295BBE"/>
                </a:solidFill>
                <a:latin typeface="Poppins Bold"/>
                <a:ea typeface="Poppins Bold"/>
                <a:cs typeface="Poppins Bold"/>
                <a:sym typeface="Poppins Bold"/>
              </a:rPr>
              <a:t>Pitch Deck</a:t>
            </a:r>
          </a:p>
        </p:txBody>
      </p:sp>
      <p:sp>
        <p:nvSpPr>
          <p:cNvPr name="TextBox 12" id="12"/>
          <p:cNvSpPr txBox="true"/>
          <p:nvPr/>
        </p:nvSpPr>
        <p:spPr>
          <a:xfrm rot="0">
            <a:off x="9364518" y="2991881"/>
            <a:ext cx="2945729" cy="435121"/>
          </a:xfrm>
          <a:prstGeom prst="rect">
            <a:avLst/>
          </a:prstGeom>
        </p:spPr>
        <p:txBody>
          <a:bodyPr anchor="t" rtlCol="false" tIns="0" lIns="0" bIns="0" rIns="0">
            <a:spAutoFit/>
          </a:bodyPr>
          <a:lstStyle/>
          <a:p>
            <a:pPr algn="l">
              <a:lnSpc>
                <a:spcPts val="3160"/>
              </a:lnSpc>
              <a:spcBef>
                <a:spcPct val="0"/>
              </a:spcBef>
            </a:pPr>
            <a:r>
              <a:rPr lang="en-US" b="true" sz="2926">
                <a:solidFill>
                  <a:srgbClr val="295BBE"/>
                </a:solidFill>
                <a:latin typeface="Poppins Bold"/>
                <a:ea typeface="Poppins Bold"/>
                <a:cs typeface="Poppins Bold"/>
                <a:sym typeface="Poppins Bold"/>
              </a:rPr>
              <a:t>Wardiere.inc</a:t>
            </a:r>
          </a:p>
        </p:txBody>
      </p:sp>
      <p:sp>
        <p:nvSpPr>
          <p:cNvPr name="TextBox 13" id="13"/>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sp>
        <p:nvSpPr>
          <p:cNvPr name="TextBox 14" id="14"/>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15" id="15"/>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16" id="16"/>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page 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3610859" y="-2217125"/>
            <a:ext cx="15649575" cy="1564957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9E9E9"/>
            </a:solidFill>
          </p:spPr>
        </p:sp>
        <p:sp>
          <p:nvSpPr>
            <p:cNvPr name="TextBox 4" id="4"/>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grpSp>
        <p:nvGrpSpPr>
          <p:cNvPr name="Group 5" id="5"/>
          <p:cNvGrpSpPr/>
          <p:nvPr/>
        </p:nvGrpSpPr>
        <p:grpSpPr>
          <a:xfrm rot="0">
            <a:off x="-5005667" y="-2217125"/>
            <a:ext cx="15649575" cy="1564957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7" id="7"/>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grpSp>
        <p:nvGrpSpPr>
          <p:cNvPr name="Group 8" id="8"/>
          <p:cNvGrpSpPr>
            <a:grpSpLocks noChangeAspect="true"/>
          </p:cNvGrpSpPr>
          <p:nvPr/>
        </p:nvGrpSpPr>
        <p:grpSpPr>
          <a:xfrm rot="0">
            <a:off x="10378180" y="2118041"/>
            <a:ext cx="5895293" cy="11664851"/>
            <a:chOff x="0" y="0"/>
            <a:chExt cx="2620010" cy="5184140"/>
          </a:xfrm>
        </p:grpSpPr>
        <p:sp>
          <p:nvSpPr>
            <p:cNvPr name="Freeform 9" id="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0" id="10"/>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a:stretch>
                <a:fillRect l="-94468" t="0" r="-94468" b="0"/>
              </a:stretch>
            </a:blipFill>
          </p:spPr>
        </p:sp>
        <p:sp>
          <p:nvSpPr>
            <p:cNvPr name="Freeform 11" id="1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name="Freeform 12" id="12"/>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5B5B5B"/>
            </a:solidFill>
          </p:spPr>
        </p:sp>
        <p:sp>
          <p:nvSpPr>
            <p:cNvPr name="Freeform 13" id="1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name="Freeform 14" id="1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name="Freeform 15" id="1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name="Freeform 16" id="1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name="Freeform 17" id="1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
        <p:nvSpPr>
          <p:cNvPr name="TextBox 18" id="18"/>
          <p:cNvSpPr txBox="true"/>
          <p:nvPr/>
        </p:nvSpPr>
        <p:spPr>
          <a:xfrm rot="0">
            <a:off x="1936429" y="2687464"/>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About Our</a:t>
            </a:r>
          </a:p>
        </p:txBody>
      </p:sp>
      <p:sp>
        <p:nvSpPr>
          <p:cNvPr name="TextBox 19" id="19"/>
          <p:cNvSpPr txBox="true"/>
          <p:nvPr/>
        </p:nvSpPr>
        <p:spPr>
          <a:xfrm rot="0">
            <a:off x="1936429" y="3613309"/>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Company</a:t>
            </a:r>
          </a:p>
        </p:txBody>
      </p:sp>
      <p:sp>
        <p:nvSpPr>
          <p:cNvPr name="TextBox 20" id="20"/>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21" id="21"/>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22" id="22"/>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23" id="23"/>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2</a:t>
            </a:r>
          </a:p>
        </p:txBody>
      </p:sp>
      <p:sp>
        <p:nvSpPr>
          <p:cNvPr name="Freeform 24" id="24"/>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5" id="25"/>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26" id="26"/>
          <p:cNvSpPr txBox="true"/>
          <p:nvPr/>
        </p:nvSpPr>
        <p:spPr>
          <a:xfrm rot="0">
            <a:off x="1936429" y="5143500"/>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TextBox 27" id="27"/>
          <p:cNvSpPr txBox="true"/>
          <p:nvPr/>
        </p:nvSpPr>
        <p:spPr>
          <a:xfrm rot="0">
            <a:off x="1936429" y="7404268"/>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Freeform 28" id="28"/>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1767055" y="4323211"/>
            <a:ext cx="7626057" cy="8531075"/>
            <a:chOff x="0" y="0"/>
            <a:chExt cx="726574" cy="812800"/>
          </a:xfrm>
        </p:grpSpPr>
        <p:sp>
          <p:nvSpPr>
            <p:cNvPr name="Freeform 3" id="3"/>
            <p:cNvSpPr/>
            <p:nvPr/>
          </p:nvSpPr>
          <p:spPr>
            <a:xfrm flipH="false" flipV="false" rot="0">
              <a:off x="0" y="0"/>
              <a:ext cx="726574" cy="812800"/>
            </a:xfrm>
            <a:custGeom>
              <a:avLst/>
              <a:gdLst/>
              <a:ahLst/>
              <a:cxnLst/>
              <a:rect r="r" b="b" t="t" l="l"/>
              <a:pathLst>
                <a:path h="812800" w="726574">
                  <a:moveTo>
                    <a:pt x="363287" y="0"/>
                  </a:moveTo>
                  <a:cubicBezTo>
                    <a:pt x="162649" y="0"/>
                    <a:pt x="0" y="181951"/>
                    <a:pt x="0" y="406400"/>
                  </a:cubicBezTo>
                  <a:cubicBezTo>
                    <a:pt x="0" y="630849"/>
                    <a:pt x="162649" y="812800"/>
                    <a:pt x="363287" y="812800"/>
                  </a:cubicBezTo>
                  <a:cubicBezTo>
                    <a:pt x="563925" y="812800"/>
                    <a:pt x="726574" y="630849"/>
                    <a:pt x="726574" y="406400"/>
                  </a:cubicBezTo>
                  <a:cubicBezTo>
                    <a:pt x="726574" y="181951"/>
                    <a:pt x="563925" y="0"/>
                    <a:pt x="363287" y="0"/>
                  </a:cubicBezTo>
                  <a:close/>
                </a:path>
              </a:pathLst>
            </a:custGeom>
            <a:solidFill>
              <a:srgbClr val="FEF0E1"/>
            </a:solidFill>
          </p:spPr>
        </p:sp>
        <p:sp>
          <p:nvSpPr>
            <p:cNvPr name="TextBox 4" id="4"/>
            <p:cNvSpPr txBox="true"/>
            <p:nvPr/>
          </p:nvSpPr>
          <p:spPr>
            <a:xfrm>
              <a:off x="68116" y="76200"/>
              <a:ext cx="590342" cy="660400"/>
            </a:xfrm>
            <a:prstGeom prst="rect">
              <a:avLst/>
            </a:prstGeom>
          </p:spPr>
          <p:txBody>
            <a:bodyPr anchor="ctr" rtlCol="false" tIns="50800" lIns="50800" bIns="50800" rIns="50800"/>
            <a:lstStyle/>
            <a:p>
              <a:pPr algn="ctr">
                <a:lnSpc>
                  <a:spcPts val="1917"/>
                </a:lnSpc>
              </a:pPr>
            </a:p>
          </p:txBody>
        </p:sp>
      </p:grpSp>
      <p:grpSp>
        <p:nvGrpSpPr>
          <p:cNvPr name="Group 5" id="5"/>
          <p:cNvGrpSpPr/>
          <p:nvPr/>
        </p:nvGrpSpPr>
        <p:grpSpPr>
          <a:xfrm rot="0">
            <a:off x="631980" y="593011"/>
            <a:ext cx="2827987" cy="676699"/>
            <a:chOff x="0" y="0"/>
            <a:chExt cx="1698384" cy="406400"/>
          </a:xfrm>
        </p:grpSpPr>
        <p:sp>
          <p:nvSpPr>
            <p:cNvPr name="Freeform 6" id="6"/>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7" id="7"/>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8" id="8"/>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9" id="9"/>
          <p:cNvPicPr>
            <a:picLocks noChangeAspect="true"/>
          </p:cNvPicPr>
          <p:nvPr/>
        </p:nvPicPr>
        <p:blipFill>
          <a:blip r:embed="rId4"/>
          <a:srcRect l="0" t="0" r="0" b="0"/>
          <a:stretch>
            <a:fillRect/>
          </a:stretch>
        </p:blipFill>
        <p:spPr>
          <a:xfrm flipH="false" flipV="false" rot="0">
            <a:off x="4687963" y="2629616"/>
            <a:ext cx="2853701" cy="2211619"/>
          </a:xfrm>
          <a:prstGeom prst="rect">
            <a:avLst/>
          </a:prstGeom>
        </p:spPr>
      </p:pic>
      <p:sp>
        <p:nvSpPr>
          <p:cNvPr name="TextBox 10" id="10"/>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11" id="11"/>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12" id="12"/>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3" id="13"/>
          <p:cNvSpPr txBox="true"/>
          <p:nvPr/>
        </p:nvSpPr>
        <p:spPr>
          <a:xfrm rot="0">
            <a:off x="10260408" y="2434618"/>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FFFFFF"/>
                </a:solidFill>
                <a:latin typeface="Poppins"/>
                <a:ea typeface="Poppins"/>
                <a:cs typeface="Poppins"/>
                <a:sym typeface="Poppins"/>
              </a:rPr>
              <a:t>Problem</a:t>
            </a:r>
          </a:p>
        </p:txBody>
      </p:sp>
      <p:sp>
        <p:nvSpPr>
          <p:cNvPr name="TextBox 14" id="14"/>
          <p:cNvSpPr txBox="true"/>
          <p:nvPr/>
        </p:nvSpPr>
        <p:spPr>
          <a:xfrm rot="0">
            <a:off x="10260408" y="3360463"/>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FFFFFF"/>
                </a:solidFill>
                <a:latin typeface="Poppins Bold"/>
                <a:ea typeface="Poppins Bold"/>
                <a:cs typeface="Poppins Bold"/>
                <a:sym typeface="Poppins Bold"/>
              </a:rPr>
              <a:t>Statement</a:t>
            </a:r>
          </a:p>
        </p:txBody>
      </p:sp>
      <p:sp>
        <p:nvSpPr>
          <p:cNvPr name="TextBox 15" id="15"/>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3</a:t>
            </a:r>
          </a:p>
        </p:txBody>
      </p:sp>
      <p:sp>
        <p:nvSpPr>
          <p:cNvPr name="TextBox 16" id="16"/>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7" id="17"/>
          <p:cNvSpPr txBox="true"/>
          <p:nvPr/>
        </p:nvSpPr>
        <p:spPr>
          <a:xfrm rot="0">
            <a:off x="10296308" y="4847299"/>
            <a:ext cx="6684495" cy="4603918"/>
          </a:xfrm>
          <a:prstGeom prst="rect">
            <a:avLst/>
          </a:prstGeom>
        </p:spPr>
        <p:txBody>
          <a:bodyPr anchor="t" rtlCol="false" tIns="0" lIns="0" bIns="0" rIns="0">
            <a:spAutoFit/>
          </a:bodyPr>
          <a:lstStyle/>
          <a:p>
            <a:pPr algn="just">
              <a:lnSpc>
                <a:spcPts val="2261"/>
              </a:lnSpc>
              <a:spcBef>
                <a:spcPct val="0"/>
              </a:spcBef>
            </a:pPr>
            <a:r>
              <a:rPr lang="en-US" sz="20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Enim luctus rhoncus lobortis facilisi justo elementum aptent elementum. Viverra fusce semper ornare lacinia sollicitudin. Vel arcu pretium fringilla id, fermentum semper sodales. Tellus tellus varius eros rutrum maecenas convallis condimentum. Odio erat porttitor ligula vitae facilisis scelerisque; at quam. Faucibus amet enim lectus sodales, venenatis cursus nisi! Tempus tortor potenti erat porttitor nisl placerat.</a:t>
            </a:r>
          </a:p>
        </p:txBody>
      </p:sp>
      <p:grpSp>
        <p:nvGrpSpPr>
          <p:cNvPr name="Group 18" id="18"/>
          <p:cNvGrpSpPr/>
          <p:nvPr/>
        </p:nvGrpSpPr>
        <p:grpSpPr>
          <a:xfrm rot="0">
            <a:off x="17136949" y="2140832"/>
            <a:ext cx="1336606" cy="1351361"/>
            <a:chOff x="0" y="0"/>
            <a:chExt cx="719015" cy="726953"/>
          </a:xfrm>
        </p:grpSpPr>
        <p:sp>
          <p:nvSpPr>
            <p:cNvPr name="Freeform 19" id="19"/>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D9D9D9"/>
            </a:solidFill>
          </p:spPr>
        </p:sp>
        <p:sp>
          <p:nvSpPr>
            <p:cNvPr name="TextBox 20" id="20"/>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grpSp>
        <p:nvGrpSpPr>
          <p:cNvPr name="Group 21" id="21"/>
          <p:cNvGrpSpPr/>
          <p:nvPr/>
        </p:nvGrpSpPr>
        <p:grpSpPr>
          <a:xfrm rot="0">
            <a:off x="360397" y="3792139"/>
            <a:ext cx="1336606" cy="1351361"/>
            <a:chOff x="0" y="0"/>
            <a:chExt cx="719015" cy="726953"/>
          </a:xfrm>
        </p:grpSpPr>
        <p:sp>
          <p:nvSpPr>
            <p:cNvPr name="Freeform 22" id="22"/>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D9D9D9"/>
            </a:solidFill>
          </p:spPr>
        </p:sp>
        <p:sp>
          <p:nvSpPr>
            <p:cNvPr name="TextBox 23" id="23"/>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sp>
        <p:nvSpPr>
          <p:cNvPr name="Freeform 24" id="24"/>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433594" y="5143500"/>
            <a:ext cx="10134151" cy="10124853"/>
            <a:chOff x="0" y="0"/>
            <a:chExt cx="813546" cy="812800"/>
          </a:xfrm>
        </p:grpSpPr>
        <p:sp>
          <p:nvSpPr>
            <p:cNvPr name="Freeform 3" id="3"/>
            <p:cNvSpPr/>
            <p:nvPr/>
          </p:nvSpPr>
          <p:spPr>
            <a:xfrm flipH="false" flipV="false" rot="0">
              <a:off x="0" y="0"/>
              <a:ext cx="813546" cy="812800"/>
            </a:xfrm>
            <a:custGeom>
              <a:avLst/>
              <a:gdLst/>
              <a:ahLst/>
              <a:cxnLst/>
              <a:rect r="r" b="b" t="t" l="l"/>
              <a:pathLst>
                <a:path h="812800" w="813546">
                  <a:moveTo>
                    <a:pt x="406773" y="0"/>
                  </a:moveTo>
                  <a:cubicBezTo>
                    <a:pt x="182119" y="0"/>
                    <a:pt x="0" y="181951"/>
                    <a:pt x="0" y="406400"/>
                  </a:cubicBezTo>
                  <a:cubicBezTo>
                    <a:pt x="0" y="630849"/>
                    <a:pt x="182119" y="812800"/>
                    <a:pt x="406773" y="812800"/>
                  </a:cubicBezTo>
                  <a:cubicBezTo>
                    <a:pt x="631428" y="812800"/>
                    <a:pt x="813546" y="630849"/>
                    <a:pt x="813546" y="406400"/>
                  </a:cubicBezTo>
                  <a:cubicBezTo>
                    <a:pt x="813546" y="181951"/>
                    <a:pt x="631428" y="0"/>
                    <a:pt x="406773" y="0"/>
                  </a:cubicBezTo>
                  <a:close/>
                </a:path>
              </a:pathLst>
            </a:custGeom>
            <a:solidFill>
              <a:srgbClr val="295BBE"/>
            </a:solidFill>
          </p:spPr>
        </p:sp>
        <p:sp>
          <p:nvSpPr>
            <p:cNvPr name="TextBox 4" id="4"/>
            <p:cNvSpPr txBox="true"/>
            <p:nvPr/>
          </p:nvSpPr>
          <p:spPr>
            <a:xfrm>
              <a:off x="76270" y="76200"/>
              <a:ext cx="661006" cy="660400"/>
            </a:xfrm>
            <a:prstGeom prst="rect">
              <a:avLst/>
            </a:prstGeom>
          </p:spPr>
          <p:txBody>
            <a:bodyPr anchor="ctr" rtlCol="false" tIns="50800" lIns="50800" bIns="50800" rIns="50800"/>
            <a:lstStyle/>
            <a:p>
              <a:pPr algn="ctr">
                <a:lnSpc>
                  <a:spcPts val="1917"/>
                </a:lnSpc>
              </a:pPr>
            </a:p>
          </p:txBody>
        </p:sp>
      </p:grpSp>
      <p:grpSp>
        <p:nvGrpSpPr>
          <p:cNvPr name="Group 5" id="5"/>
          <p:cNvGrpSpPr/>
          <p:nvPr/>
        </p:nvGrpSpPr>
        <p:grpSpPr>
          <a:xfrm rot="0">
            <a:off x="1817302" y="2531277"/>
            <a:ext cx="3291101" cy="329110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54105" y="0"/>
                  </a:moveTo>
                  <a:lnTo>
                    <a:pt x="758695" y="0"/>
                  </a:lnTo>
                  <a:cubicBezTo>
                    <a:pt x="788576" y="0"/>
                    <a:pt x="812800" y="24224"/>
                    <a:pt x="812800" y="54105"/>
                  </a:cubicBezTo>
                  <a:lnTo>
                    <a:pt x="812800" y="758695"/>
                  </a:lnTo>
                  <a:cubicBezTo>
                    <a:pt x="812800" y="788576"/>
                    <a:pt x="788576" y="812800"/>
                    <a:pt x="758695" y="812800"/>
                  </a:cubicBezTo>
                  <a:lnTo>
                    <a:pt x="54105" y="812800"/>
                  </a:lnTo>
                  <a:cubicBezTo>
                    <a:pt x="24224" y="812800"/>
                    <a:pt x="0" y="788576"/>
                    <a:pt x="0" y="758695"/>
                  </a:cubicBezTo>
                  <a:lnTo>
                    <a:pt x="0" y="54105"/>
                  </a:lnTo>
                  <a:cubicBezTo>
                    <a:pt x="0" y="24224"/>
                    <a:pt x="24224" y="0"/>
                    <a:pt x="54105" y="0"/>
                  </a:cubicBezTo>
                  <a:close/>
                </a:path>
              </a:pathLst>
            </a:custGeom>
            <a:blipFill>
              <a:blip r:embed="rId2"/>
              <a:stretch>
                <a:fillRect l="-24906" t="0" r="-24906" b="0"/>
              </a:stretch>
            </a:blipFill>
            <a:ln w="28575" cap="rnd">
              <a:solidFill>
                <a:srgbClr val="295BBE"/>
              </a:solidFill>
              <a:prstDash val="solid"/>
              <a:round/>
            </a:ln>
          </p:spPr>
        </p:sp>
      </p:grpSp>
      <p:sp>
        <p:nvSpPr>
          <p:cNvPr name="TextBox 7" id="7"/>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sp>
        <p:nvSpPr>
          <p:cNvPr name="TextBox 8" id="8"/>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9" id="9"/>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10" id="10"/>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4</a:t>
            </a:r>
          </a:p>
        </p:txBody>
      </p:sp>
      <p:grpSp>
        <p:nvGrpSpPr>
          <p:cNvPr name="Group 11" id="11"/>
          <p:cNvGrpSpPr/>
          <p:nvPr/>
        </p:nvGrpSpPr>
        <p:grpSpPr>
          <a:xfrm rot="0">
            <a:off x="5517478" y="2531277"/>
            <a:ext cx="3291101" cy="329110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54105" y="0"/>
                  </a:moveTo>
                  <a:lnTo>
                    <a:pt x="758695" y="0"/>
                  </a:lnTo>
                  <a:cubicBezTo>
                    <a:pt x="788576" y="0"/>
                    <a:pt x="812800" y="24224"/>
                    <a:pt x="812800" y="54105"/>
                  </a:cubicBezTo>
                  <a:lnTo>
                    <a:pt x="812800" y="758695"/>
                  </a:lnTo>
                  <a:cubicBezTo>
                    <a:pt x="812800" y="788576"/>
                    <a:pt x="788576" y="812800"/>
                    <a:pt x="758695" y="812800"/>
                  </a:cubicBezTo>
                  <a:lnTo>
                    <a:pt x="54105" y="812800"/>
                  </a:lnTo>
                  <a:cubicBezTo>
                    <a:pt x="24224" y="812800"/>
                    <a:pt x="0" y="788576"/>
                    <a:pt x="0" y="758695"/>
                  </a:cubicBezTo>
                  <a:lnTo>
                    <a:pt x="0" y="54105"/>
                  </a:lnTo>
                  <a:cubicBezTo>
                    <a:pt x="0" y="24224"/>
                    <a:pt x="24224" y="0"/>
                    <a:pt x="54105" y="0"/>
                  </a:cubicBezTo>
                  <a:close/>
                </a:path>
              </a:pathLst>
            </a:custGeom>
            <a:blipFill>
              <a:blip r:embed="rId3"/>
              <a:stretch>
                <a:fillRect l="0" t="-24906" r="0" b="-24906"/>
              </a:stretch>
            </a:blipFill>
            <a:ln w="28575" cap="rnd">
              <a:solidFill>
                <a:srgbClr val="295BBE"/>
              </a:solidFill>
              <a:prstDash val="solid"/>
              <a:round/>
            </a:ln>
          </p:spPr>
        </p:sp>
      </p:grpSp>
      <p:grpSp>
        <p:nvGrpSpPr>
          <p:cNvPr name="Group 13" id="13"/>
          <p:cNvGrpSpPr/>
          <p:nvPr/>
        </p:nvGrpSpPr>
        <p:grpSpPr>
          <a:xfrm rot="0">
            <a:off x="10536155" y="5725699"/>
            <a:ext cx="3291101" cy="3291101"/>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54105" y="0"/>
                  </a:moveTo>
                  <a:lnTo>
                    <a:pt x="758695" y="0"/>
                  </a:lnTo>
                  <a:cubicBezTo>
                    <a:pt x="788576" y="0"/>
                    <a:pt x="812800" y="24224"/>
                    <a:pt x="812800" y="54105"/>
                  </a:cubicBezTo>
                  <a:lnTo>
                    <a:pt x="812800" y="758695"/>
                  </a:lnTo>
                  <a:cubicBezTo>
                    <a:pt x="812800" y="788576"/>
                    <a:pt x="788576" y="812800"/>
                    <a:pt x="758695" y="812800"/>
                  </a:cubicBezTo>
                  <a:lnTo>
                    <a:pt x="54105" y="812800"/>
                  </a:lnTo>
                  <a:cubicBezTo>
                    <a:pt x="24224" y="812800"/>
                    <a:pt x="0" y="788576"/>
                    <a:pt x="0" y="758695"/>
                  </a:cubicBezTo>
                  <a:lnTo>
                    <a:pt x="0" y="54105"/>
                  </a:lnTo>
                  <a:cubicBezTo>
                    <a:pt x="0" y="24224"/>
                    <a:pt x="24224" y="0"/>
                    <a:pt x="54105" y="0"/>
                  </a:cubicBezTo>
                  <a:close/>
                </a:path>
              </a:pathLst>
            </a:custGeom>
            <a:blipFill>
              <a:blip r:embed="rId4"/>
              <a:stretch>
                <a:fillRect l="0" t="-24906" r="0" b="-24906"/>
              </a:stretch>
            </a:blipFill>
            <a:ln w="28575" cap="rnd">
              <a:solidFill>
                <a:srgbClr val="295BBE"/>
              </a:solidFill>
              <a:prstDash val="solid"/>
              <a:round/>
            </a:ln>
          </p:spPr>
        </p:sp>
      </p:grpSp>
      <p:grpSp>
        <p:nvGrpSpPr>
          <p:cNvPr name="Group 15" id="15"/>
          <p:cNvGrpSpPr/>
          <p:nvPr/>
        </p:nvGrpSpPr>
        <p:grpSpPr>
          <a:xfrm rot="0">
            <a:off x="14103480" y="5725699"/>
            <a:ext cx="3291101" cy="329110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54105" y="0"/>
                  </a:moveTo>
                  <a:lnTo>
                    <a:pt x="758695" y="0"/>
                  </a:lnTo>
                  <a:cubicBezTo>
                    <a:pt x="788576" y="0"/>
                    <a:pt x="812800" y="24224"/>
                    <a:pt x="812800" y="54105"/>
                  </a:cubicBezTo>
                  <a:lnTo>
                    <a:pt x="812800" y="758695"/>
                  </a:lnTo>
                  <a:cubicBezTo>
                    <a:pt x="812800" y="788576"/>
                    <a:pt x="788576" y="812800"/>
                    <a:pt x="758695" y="812800"/>
                  </a:cubicBezTo>
                  <a:lnTo>
                    <a:pt x="54105" y="812800"/>
                  </a:lnTo>
                  <a:cubicBezTo>
                    <a:pt x="24224" y="812800"/>
                    <a:pt x="0" y="788576"/>
                    <a:pt x="0" y="758695"/>
                  </a:cubicBezTo>
                  <a:lnTo>
                    <a:pt x="0" y="54105"/>
                  </a:lnTo>
                  <a:cubicBezTo>
                    <a:pt x="0" y="24224"/>
                    <a:pt x="24224" y="0"/>
                    <a:pt x="54105" y="0"/>
                  </a:cubicBezTo>
                  <a:close/>
                </a:path>
              </a:pathLst>
            </a:custGeom>
            <a:blipFill>
              <a:blip r:embed="rId5"/>
              <a:stretch>
                <a:fillRect l="-24906" t="0" r="-24906" b="0"/>
              </a:stretch>
            </a:blipFill>
            <a:ln w="28575" cap="rnd">
              <a:solidFill>
                <a:srgbClr val="295BBE"/>
              </a:solidFill>
              <a:prstDash val="solid"/>
              <a:round/>
            </a:ln>
          </p:spPr>
        </p:sp>
      </p:grpSp>
      <p:sp>
        <p:nvSpPr>
          <p:cNvPr name="Freeform 17" id="17"/>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 id="18"/>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9" id="19"/>
          <p:cNvSpPr txBox="true"/>
          <p:nvPr/>
        </p:nvSpPr>
        <p:spPr>
          <a:xfrm rot="0">
            <a:off x="10536155" y="2610103"/>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Solution</a:t>
            </a:r>
          </a:p>
        </p:txBody>
      </p:sp>
      <p:sp>
        <p:nvSpPr>
          <p:cNvPr name="TextBox 20" id="20"/>
          <p:cNvSpPr txBox="true"/>
          <p:nvPr/>
        </p:nvSpPr>
        <p:spPr>
          <a:xfrm rot="0">
            <a:off x="10536155" y="3535949"/>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Overview</a:t>
            </a:r>
          </a:p>
        </p:txBody>
      </p:sp>
      <p:sp>
        <p:nvSpPr>
          <p:cNvPr name="TextBox 21" id="21"/>
          <p:cNvSpPr txBox="true"/>
          <p:nvPr/>
        </p:nvSpPr>
        <p:spPr>
          <a:xfrm rot="0">
            <a:off x="1821752" y="6299968"/>
            <a:ext cx="2243386" cy="734863"/>
          </a:xfrm>
          <a:prstGeom prst="rect">
            <a:avLst/>
          </a:prstGeom>
        </p:spPr>
        <p:txBody>
          <a:bodyPr anchor="t" rtlCol="false" tIns="0" lIns="0" bIns="0" rIns="0">
            <a:spAutoFit/>
          </a:bodyPr>
          <a:lstStyle/>
          <a:p>
            <a:pPr algn="l">
              <a:lnSpc>
                <a:spcPts val="2801"/>
              </a:lnSpc>
              <a:spcBef>
                <a:spcPct val="0"/>
              </a:spcBef>
            </a:pPr>
            <a:r>
              <a:rPr lang="en-US" b="true" sz="2594">
                <a:solidFill>
                  <a:srgbClr val="295BBE"/>
                </a:solidFill>
                <a:latin typeface="Poppins Bold"/>
                <a:ea typeface="Poppins Bold"/>
                <a:cs typeface="Poppins Bold"/>
                <a:sym typeface="Poppins Bold"/>
              </a:rPr>
              <a:t>INNOVATIVE PRODUCT</a:t>
            </a:r>
          </a:p>
        </p:txBody>
      </p:sp>
      <p:sp>
        <p:nvSpPr>
          <p:cNvPr name="TextBox 22" id="22"/>
          <p:cNvSpPr txBox="true"/>
          <p:nvPr/>
        </p:nvSpPr>
        <p:spPr>
          <a:xfrm rot="0">
            <a:off x="1807777" y="7260172"/>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295BBE"/>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23" id="23"/>
          <p:cNvSpPr txBox="true"/>
          <p:nvPr/>
        </p:nvSpPr>
        <p:spPr>
          <a:xfrm rot="0">
            <a:off x="6067931" y="6299968"/>
            <a:ext cx="2580159" cy="734863"/>
          </a:xfrm>
          <a:prstGeom prst="rect">
            <a:avLst/>
          </a:prstGeom>
        </p:spPr>
        <p:txBody>
          <a:bodyPr anchor="t" rtlCol="false" tIns="0" lIns="0" bIns="0" rIns="0">
            <a:spAutoFit/>
          </a:bodyPr>
          <a:lstStyle/>
          <a:p>
            <a:pPr algn="l">
              <a:lnSpc>
                <a:spcPts val="2801"/>
              </a:lnSpc>
              <a:spcBef>
                <a:spcPct val="0"/>
              </a:spcBef>
            </a:pPr>
            <a:r>
              <a:rPr lang="en-US" b="true" sz="2594">
                <a:solidFill>
                  <a:srgbClr val="295BBE"/>
                </a:solidFill>
                <a:latin typeface="Poppins Bold"/>
                <a:ea typeface="Poppins Bold"/>
                <a:cs typeface="Poppins Bold"/>
                <a:sym typeface="Poppins Bold"/>
              </a:rPr>
              <a:t>UNIQUE APPROACH</a:t>
            </a:r>
          </a:p>
        </p:txBody>
      </p:sp>
      <p:sp>
        <p:nvSpPr>
          <p:cNvPr name="TextBox 24" id="24"/>
          <p:cNvSpPr txBox="true"/>
          <p:nvPr/>
        </p:nvSpPr>
        <p:spPr>
          <a:xfrm rot="0">
            <a:off x="6053957" y="7260172"/>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295BBE"/>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Freeform 25" id="25"/>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946310" y="5912091"/>
            <a:ext cx="5984568" cy="6050633"/>
            <a:chOff x="0" y="0"/>
            <a:chExt cx="719015" cy="726953"/>
          </a:xfrm>
        </p:grpSpPr>
        <p:sp>
          <p:nvSpPr>
            <p:cNvPr name="Freeform 3" id="3"/>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D9D9D9"/>
            </a:solidFill>
          </p:spPr>
        </p:sp>
        <p:sp>
          <p:nvSpPr>
            <p:cNvPr name="TextBox 4" id="4"/>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sp>
        <p:nvSpPr>
          <p:cNvPr name="TextBox 5" id="5"/>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5</a:t>
            </a:r>
          </a:p>
        </p:txBody>
      </p:sp>
      <p:sp>
        <p:nvSpPr>
          <p:cNvPr name="TextBox 6" id="6"/>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7" id="7"/>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8" id="8"/>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grpSp>
        <p:nvGrpSpPr>
          <p:cNvPr name="Group 9" id="9"/>
          <p:cNvGrpSpPr/>
          <p:nvPr/>
        </p:nvGrpSpPr>
        <p:grpSpPr>
          <a:xfrm rot="0">
            <a:off x="631980" y="593011"/>
            <a:ext cx="2827987" cy="676699"/>
            <a:chOff x="0" y="0"/>
            <a:chExt cx="1698384" cy="406400"/>
          </a:xfrm>
        </p:grpSpPr>
        <p:sp>
          <p:nvSpPr>
            <p:cNvPr name="Freeform 10" id="10"/>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1" id="11"/>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12" id="12"/>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3" id="13"/>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4" id="14"/>
          <p:cNvSpPr txBox="true"/>
          <p:nvPr/>
        </p:nvSpPr>
        <p:spPr>
          <a:xfrm rot="0">
            <a:off x="1192729" y="2434618"/>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FFFFFF"/>
                </a:solidFill>
                <a:latin typeface="Poppins"/>
                <a:ea typeface="Poppins"/>
                <a:cs typeface="Poppins"/>
                <a:sym typeface="Poppins"/>
              </a:rPr>
              <a:t>Market</a:t>
            </a:r>
          </a:p>
        </p:txBody>
      </p:sp>
      <p:sp>
        <p:nvSpPr>
          <p:cNvPr name="TextBox 15" id="15"/>
          <p:cNvSpPr txBox="true"/>
          <p:nvPr/>
        </p:nvSpPr>
        <p:spPr>
          <a:xfrm rot="0">
            <a:off x="1192729" y="3360463"/>
            <a:ext cx="7241826" cy="1300807"/>
          </a:xfrm>
          <a:prstGeom prst="rect">
            <a:avLst/>
          </a:prstGeom>
        </p:spPr>
        <p:txBody>
          <a:bodyPr anchor="t" rtlCol="false" tIns="0" lIns="0" bIns="0" rIns="0">
            <a:spAutoFit/>
          </a:bodyPr>
          <a:lstStyle/>
          <a:p>
            <a:pPr algn="l">
              <a:lnSpc>
                <a:spcPts val="9391"/>
              </a:lnSpc>
              <a:spcBef>
                <a:spcPct val="0"/>
              </a:spcBef>
            </a:pPr>
            <a:r>
              <a:rPr lang="en-US" b="true" sz="8696">
                <a:solidFill>
                  <a:srgbClr val="FFFFFF"/>
                </a:solidFill>
                <a:latin typeface="Poppins Bold"/>
                <a:ea typeface="Poppins Bold"/>
                <a:cs typeface="Poppins Bold"/>
                <a:sym typeface="Poppins Bold"/>
              </a:rPr>
              <a:t>Opportunity</a:t>
            </a:r>
          </a:p>
        </p:txBody>
      </p:sp>
      <p:sp>
        <p:nvSpPr>
          <p:cNvPr name="TextBox 16" id="16"/>
          <p:cNvSpPr txBox="true"/>
          <p:nvPr/>
        </p:nvSpPr>
        <p:spPr>
          <a:xfrm rot="0">
            <a:off x="8975620" y="2712828"/>
            <a:ext cx="3608844" cy="734863"/>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TOTAL ADDRESSABLE MARKET</a:t>
            </a:r>
          </a:p>
        </p:txBody>
      </p:sp>
      <p:sp>
        <p:nvSpPr>
          <p:cNvPr name="TextBox 17" id="17"/>
          <p:cNvSpPr txBox="true"/>
          <p:nvPr/>
        </p:nvSpPr>
        <p:spPr>
          <a:xfrm rot="0">
            <a:off x="8961646" y="3603701"/>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18" id="18"/>
          <p:cNvSpPr txBox="true"/>
          <p:nvPr/>
        </p:nvSpPr>
        <p:spPr>
          <a:xfrm rot="0">
            <a:off x="13221800" y="2712828"/>
            <a:ext cx="1841112" cy="734863"/>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TARGET AUDIENCE</a:t>
            </a:r>
          </a:p>
        </p:txBody>
      </p:sp>
      <p:sp>
        <p:nvSpPr>
          <p:cNvPr name="TextBox 19" id="19"/>
          <p:cNvSpPr txBox="true"/>
          <p:nvPr/>
        </p:nvSpPr>
        <p:spPr>
          <a:xfrm rot="0">
            <a:off x="13207825" y="3603701"/>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20" id="20"/>
          <p:cNvSpPr txBox="true"/>
          <p:nvPr/>
        </p:nvSpPr>
        <p:spPr>
          <a:xfrm rot="0">
            <a:off x="8989595" y="5837157"/>
            <a:ext cx="1841112" cy="734863"/>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MARKET GROWTH</a:t>
            </a:r>
          </a:p>
        </p:txBody>
      </p:sp>
      <p:sp>
        <p:nvSpPr>
          <p:cNvPr name="TextBox 21" id="21"/>
          <p:cNvSpPr txBox="true"/>
          <p:nvPr/>
        </p:nvSpPr>
        <p:spPr>
          <a:xfrm rot="0">
            <a:off x="8975620" y="6724419"/>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22" id="22"/>
          <p:cNvSpPr txBox="true"/>
          <p:nvPr/>
        </p:nvSpPr>
        <p:spPr>
          <a:xfrm rot="0">
            <a:off x="13235774" y="5837157"/>
            <a:ext cx="1841112" cy="734863"/>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INDUSTRY TRENDS</a:t>
            </a:r>
          </a:p>
        </p:txBody>
      </p:sp>
      <p:sp>
        <p:nvSpPr>
          <p:cNvPr name="TextBox 23" id="23"/>
          <p:cNvSpPr txBox="true"/>
          <p:nvPr/>
        </p:nvSpPr>
        <p:spPr>
          <a:xfrm rot="0">
            <a:off x="13221800" y="6724419"/>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AutoShape 24" id="24"/>
          <p:cNvSpPr/>
          <p:nvPr/>
        </p:nvSpPr>
        <p:spPr>
          <a:xfrm>
            <a:off x="8989595" y="9210675"/>
            <a:ext cx="1432846" cy="0"/>
          </a:xfrm>
          <a:prstGeom prst="line">
            <a:avLst/>
          </a:prstGeom>
          <a:ln cap="flat" w="171450">
            <a:solidFill>
              <a:srgbClr val="FFFFFF"/>
            </a:solidFill>
            <a:prstDash val="solid"/>
            <a:headEnd type="none" len="sm" w="sm"/>
            <a:tailEnd type="none" len="sm" w="sm"/>
          </a:ln>
        </p:spPr>
      </p:sp>
      <p:sp>
        <p:nvSpPr>
          <p:cNvPr name="Freeform 25" id="25"/>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39508" y="-895534"/>
            <a:ext cx="8114526" cy="13019176"/>
            <a:chOff x="0" y="0"/>
            <a:chExt cx="2137159" cy="3428919"/>
          </a:xfrm>
        </p:grpSpPr>
        <p:sp>
          <p:nvSpPr>
            <p:cNvPr name="Freeform 3" id="3"/>
            <p:cNvSpPr/>
            <p:nvPr/>
          </p:nvSpPr>
          <p:spPr>
            <a:xfrm flipH="false" flipV="false" rot="0">
              <a:off x="0" y="0"/>
              <a:ext cx="2137159" cy="3428919"/>
            </a:xfrm>
            <a:custGeom>
              <a:avLst/>
              <a:gdLst/>
              <a:ahLst/>
              <a:cxnLst/>
              <a:rect r="r" b="b" t="t" l="l"/>
              <a:pathLst>
                <a:path h="3428919" w="2137159">
                  <a:moveTo>
                    <a:pt x="0" y="0"/>
                  </a:moveTo>
                  <a:lnTo>
                    <a:pt x="2137159" y="0"/>
                  </a:lnTo>
                  <a:lnTo>
                    <a:pt x="2137159" y="3428919"/>
                  </a:lnTo>
                  <a:lnTo>
                    <a:pt x="0" y="3428919"/>
                  </a:lnTo>
                  <a:close/>
                </a:path>
              </a:pathLst>
            </a:custGeom>
            <a:solidFill>
              <a:srgbClr val="295BBE"/>
            </a:solidFill>
          </p:spPr>
        </p:sp>
        <p:sp>
          <p:nvSpPr>
            <p:cNvPr name="TextBox 4" id="4"/>
            <p:cNvSpPr txBox="true"/>
            <p:nvPr/>
          </p:nvSpPr>
          <p:spPr>
            <a:xfrm>
              <a:off x="0" y="0"/>
              <a:ext cx="2137159" cy="3428919"/>
            </a:xfrm>
            <a:prstGeom prst="rect">
              <a:avLst/>
            </a:prstGeom>
          </p:spPr>
          <p:txBody>
            <a:bodyPr anchor="ctr" rtlCol="false" tIns="50800" lIns="50800" bIns="50800" rIns="50800"/>
            <a:lstStyle/>
            <a:p>
              <a:pPr algn="ctr">
                <a:lnSpc>
                  <a:spcPts val="1917"/>
                </a:lnSpc>
              </a:pPr>
            </a:p>
          </p:txBody>
        </p:sp>
      </p:grpSp>
      <p:sp>
        <p:nvSpPr>
          <p:cNvPr name="Freeform 5" id="5"/>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6</a:t>
            </a:r>
          </a:p>
        </p:txBody>
      </p:sp>
      <p:sp>
        <p:nvSpPr>
          <p:cNvPr name="TextBox 7" id="7"/>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8" id="8"/>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9" id="9"/>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0" id="10"/>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1" id="11"/>
          <p:cNvSpPr txBox="true"/>
          <p:nvPr/>
        </p:nvSpPr>
        <p:spPr>
          <a:xfrm rot="0">
            <a:off x="1804278" y="2006692"/>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Business</a:t>
            </a:r>
          </a:p>
        </p:txBody>
      </p:sp>
      <p:sp>
        <p:nvSpPr>
          <p:cNvPr name="TextBox 12" id="12"/>
          <p:cNvSpPr txBox="true"/>
          <p:nvPr/>
        </p:nvSpPr>
        <p:spPr>
          <a:xfrm rot="0">
            <a:off x="1804278" y="2932537"/>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Model</a:t>
            </a:r>
          </a:p>
        </p:txBody>
      </p:sp>
      <p:sp>
        <p:nvSpPr>
          <p:cNvPr name="TextBox 13" id="13"/>
          <p:cNvSpPr txBox="true"/>
          <p:nvPr/>
        </p:nvSpPr>
        <p:spPr>
          <a:xfrm rot="0">
            <a:off x="1804278" y="4465426"/>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TextBox 14" id="14"/>
          <p:cNvSpPr txBox="true"/>
          <p:nvPr/>
        </p:nvSpPr>
        <p:spPr>
          <a:xfrm rot="0">
            <a:off x="1804278" y="6830334"/>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grpSp>
        <p:nvGrpSpPr>
          <p:cNvPr name="Group 15" id="15"/>
          <p:cNvGrpSpPr/>
          <p:nvPr/>
        </p:nvGrpSpPr>
        <p:grpSpPr>
          <a:xfrm rot="0">
            <a:off x="10950254" y="1987642"/>
            <a:ext cx="6134973" cy="3291101"/>
            <a:chOff x="0" y="0"/>
            <a:chExt cx="1515148" cy="812800"/>
          </a:xfrm>
        </p:grpSpPr>
        <p:sp>
          <p:nvSpPr>
            <p:cNvPr name="Freeform 16" id="16"/>
            <p:cNvSpPr/>
            <p:nvPr/>
          </p:nvSpPr>
          <p:spPr>
            <a:xfrm flipH="false" flipV="false" rot="0">
              <a:off x="0" y="0"/>
              <a:ext cx="1515148" cy="812800"/>
            </a:xfrm>
            <a:custGeom>
              <a:avLst/>
              <a:gdLst/>
              <a:ahLst/>
              <a:cxnLst/>
              <a:rect r="r" b="b" t="t" l="l"/>
              <a:pathLst>
                <a:path h="812800" w="1515148">
                  <a:moveTo>
                    <a:pt x="29024" y="0"/>
                  </a:moveTo>
                  <a:lnTo>
                    <a:pt x="1486124" y="0"/>
                  </a:lnTo>
                  <a:cubicBezTo>
                    <a:pt x="1502154" y="0"/>
                    <a:pt x="1515148" y="12995"/>
                    <a:pt x="1515148" y="29024"/>
                  </a:cubicBezTo>
                  <a:lnTo>
                    <a:pt x="1515148" y="783776"/>
                  </a:lnTo>
                  <a:cubicBezTo>
                    <a:pt x="1515148" y="799805"/>
                    <a:pt x="1502154" y="812800"/>
                    <a:pt x="1486124" y="812800"/>
                  </a:cubicBezTo>
                  <a:lnTo>
                    <a:pt x="29024" y="812800"/>
                  </a:lnTo>
                  <a:cubicBezTo>
                    <a:pt x="12995" y="812800"/>
                    <a:pt x="0" y="799805"/>
                    <a:pt x="0" y="783776"/>
                  </a:cubicBezTo>
                  <a:lnTo>
                    <a:pt x="0" y="29024"/>
                  </a:lnTo>
                  <a:cubicBezTo>
                    <a:pt x="0" y="12995"/>
                    <a:pt x="12995" y="0"/>
                    <a:pt x="29024" y="0"/>
                  </a:cubicBezTo>
                  <a:close/>
                </a:path>
              </a:pathLst>
            </a:custGeom>
            <a:blipFill>
              <a:blip r:embed="rId4"/>
              <a:stretch>
                <a:fillRect l="0" t="-89633" r="0" b="-89633"/>
              </a:stretch>
            </a:blipFill>
            <a:ln w="28575" cap="rnd">
              <a:solidFill>
                <a:srgbClr val="FFFFFF"/>
              </a:solidFill>
              <a:prstDash val="solid"/>
              <a:round/>
            </a:ln>
          </p:spPr>
        </p:sp>
      </p:grpSp>
      <p:grpSp>
        <p:nvGrpSpPr>
          <p:cNvPr name="Group 17" id="17"/>
          <p:cNvGrpSpPr/>
          <p:nvPr/>
        </p:nvGrpSpPr>
        <p:grpSpPr>
          <a:xfrm rot="0">
            <a:off x="10950254" y="5541286"/>
            <a:ext cx="6134973" cy="3291101"/>
            <a:chOff x="0" y="0"/>
            <a:chExt cx="1515148" cy="812800"/>
          </a:xfrm>
        </p:grpSpPr>
        <p:sp>
          <p:nvSpPr>
            <p:cNvPr name="Freeform 18" id="18"/>
            <p:cNvSpPr/>
            <p:nvPr/>
          </p:nvSpPr>
          <p:spPr>
            <a:xfrm flipH="false" flipV="false" rot="0">
              <a:off x="0" y="0"/>
              <a:ext cx="1515148" cy="812800"/>
            </a:xfrm>
            <a:custGeom>
              <a:avLst/>
              <a:gdLst/>
              <a:ahLst/>
              <a:cxnLst/>
              <a:rect r="r" b="b" t="t" l="l"/>
              <a:pathLst>
                <a:path h="812800" w="1515148">
                  <a:moveTo>
                    <a:pt x="29024" y="0"/>
                  </a:moveTo>
                  <a:lnTo>
                    <a:pt x="1486124" y="0"/>
                  </a:lnTo>
                  <a:cubicBezTo>
                    <a:pt x="1502154" y="0"/>
                    <a:pt x="1515148" y="12995"/>
                    <a:pt x="1515148" y="29024"/>
                  </a:cubicBezTo>
                  <a:lnTo>
                    <a:pt x="1515148" y="783776"/>
                  </a:lnTo>
                  <a:cubicBezTo>
                    <a:pt x="1515148" y="799805"/>
                    <a:pt x="1502154" y="812800"/>
                    <a:pt x="1486124" y="812800"/>
                  </a:cubicBezTo>
                  <a:lnTo>
                    <a:pt x="29024" y="812800"/>
                  </a:lnTo>
                  <a:cubicBezTo>
                    <a:pt x="12995" y="812800"/>
                    <a:pt x="0" y="799805"/>
                    <a:pt x="0" y="783776"/>
                  </a:cubicBezTo>
                  <a:lnTo>
                    <a:pt x="0" y="29024"/>
                  </a:lnTo>
                  <a:cubicBezTo>
                    <a:pt x="0" y="12995"/>
                    <a:pt x="12995" y="0"/>
                    <a:pt x="29024" y="0"/>
                  </a:cubicBezTo>
                  <a:close/>
                </a:path>
              </a:pathLst>
            </a:custGeom>
            <a:blipFill>
              <a:blip r:embed="rId5"/>
              <a:stretch>
                <a:fillRect l="0" t="-12098" r="0" b="-12098"/>
              </a:stretch>
            </a:blipFill>
            <a:ln w="28575" cap="rnd">
              <a:solidFill>
                <a:srgbClr val="FFFFFF"/>
              </a:solidFill>
              <a:prstDash val="solid"/>
              <a:round/>
            </a:ln>
          </p:spPr>
        </p:sp>
      </p:grpSp>
      <p:sp>
        <p:nvSpPr>
          <p:cNvPr name="Freeform 19" id="19"/>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631980" y="593011"/>
            <a:ext cx="2827987" cy="676699"/>
            <a:chOff x="0" y="0"/>
            <a:chExt cx="1698384" cy="406400"/>
          </a:xfrm>
        </p:grpSpPr>
        <p:sp>
          <p:nvSpPr>
            <p:cNvPr name="Freeform 3" id="3"/>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4" id="4"/>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5" id="5"/>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4172461" y="5548416"/>
            <a:ext cx="3378012" cy="3415303"/>
            <a:chOff x="0" y="0"/>
            <a:chExt cx="719015" cy="726953"/>
          </a:xfrm>
        </p:grpSpPr>
        <p:sp>
          <p:nvSpPr>
            <p:cNvPr name="Freeform 7" id="7"/>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D9D9D9"/>
            </a:solidFill>
          </p:spPr>
        </p:sp>
        <p:sp>
          <p:nvSpPr>
            <p:cNvPr name="TextBox 8" id="8"/>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grpSp>
        <p:nvGrpSpPr>
          <p:cNvPr name="Group 9" id="9"/>
          <p:cNvGrpSpPr/>
          <p:nvPr/>
        </p:nvGrpSpPr>
        <p:grpSpPr>
          <a:xfrm rot="0">
            <a:off x="1786773" y="2567968"/>
            <a:ext cx="553292" cy="553292"/>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D3E2"/>
            </a:solidFill>
          </p:spPr>
        </p:sp>
        <p:sp>
          <p:nvSpPr>
            <p:cNvPr name="TextBox 11" id="11"/>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sp>
        <p:nvSpPr>
          <p:cNvPr name="TextBox 12" id="12"/>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13" id="13"/>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14" id="14"/>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5" id="15"/>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6" id="16"/>
          <p:cNvSpPr txBox="true"/>
          <p:nvPr/>
        </p:nvSpPr>
        <p:spPr>
          <a:xfrm rot="0">
            <a:off x="10110908" y="2587018"/>
            <a:ext cx="7241826" cy="1300807"/>
          </a:xfrm>
          <a:prstGeom prst="rect">
            <a:avLst/>
          </a:prstGeom>
        </p:spPr>
        <p:txBody>
          <a:bodyPr anchor="t" rtlCol="false" tIns="0" lIns="0" bIns="0" rIns="0">
            <a:spAutoFit/>
          </a:bodyPr>
          <a:lstStyle/>
          <a:p>
            <a:pPr algn="l">
              <a:lnSpc>
                <a:spcPts val="9391"/>
              </a:lnSpc>
              <a:spcBef>
                <a:spcPct val="0"/>
              </a:spcBef>
            </a:pPr>
            <a:r>
              <a:rPr lang="en-US" sz="8696">
                <a:solidFill>
                  <a:srgbClr val="FFFFFF"/>
                </a:solidFill>
                <a:latin typeface="Poppins"/>
                <a:ea typeface="Poppins"/>
                <a:cs typeface="Poppins"/>
                <a:sym typeface="Poppins"/>
              </a:rPr>
              <a:t>Product </a:t>
            </a:r>
          </a:p>
        </p:txBody>
      </p:sp>
      <p:sp>
        <p:nvSpPr>
          <p:cNvPr name="TextBox 17" id="17"/>
          <p:cNvSpPr txBox="true"/>
          <p:nvPr/>
        </p:nvSpPr>
        <p:spPr>
          <a:xfrm rot="0">
            <a:off x="10110908" y="3512863"/>
            <a:ext cx="5966804" cy="1300807"/>
          </a:xfrm>
          <a:prstGeom prst="rect">
            <a:avLst/>
          </a:prstGeom>
        </p:spPr>
        <p:txBody>
          <a:bodyPr anchor="t" rtlCol="false" tIns="0" lIns="0" bIns="0" rIns="0">
            <a:spAutoFit/>
          </a:bodyPr>
          <a:lstStyle/>
          <a:p>
            <a:pPr algn="l">
              <a:lnSpc>
                <a:spcPts val="9391"/>
              </a:lnSpc>
              <a:spcBef>
                <a:spcPct val="0"/>
              </a:spcBef>
            </a:pPr>
            <a:r>
              <a:rPr lang="en-US" b="true" sz="8696">
                <a:solidFill>
                  <a:srgbClr val="FFFFFF"/>
                </a:solidFill>
                <a:latin typeface="Poppins Bold"/>
                <a:ea typeface="Poppins Bold"/>
                <a:cs typeface="Poppins Bold"/>
                <a:sym typeface="Poppins Bold"/>
              </a:rPr>
              <a:t>&amp; Service</a:t>
            </a:r>
          </a:p>
        </p:txBody>
      </p:sp>
      <p:sp>
        <p:nvSpPr>
          <p:cNvPr name="TextBox 18" id="18"/>
          <p:cNvSpPr txBox="true"/>
          <p:nvPr/>
        </p:nvSpPr>
        <p:spPr>
          <a:xfrm rot="0">
            <a:off x="2554170" y="2658158"/>
            <a:ext cx="4286320" cy="382438"/>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KEY FEATURES</a:t>
            </a:r>
          </a:p>
        </p:txBody>
      </p:sp>
      <p:sp>
        <p:nvSpPr>
          <p:cNvPr name="TextBox 19" id="19"/>
          <p:cNvSpPr txBox="true"/>
          <p:nvPr/>
        </p:nvSpPr>
        <p:spPr>
          <a:xfrm rot="0">
            <a:off x="2540195" y="3213426"/>
            <a:ext cx="5808172" cy="131474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grpSp>
        <p:nvGrpSpPr>
          <p:cNvPr name="Group 20" id="20"/>
          <p:cNvGrpSpPr/>
          <p:nvPr/>
        </p:nvGrpSpPr>
        <p:grpSpPr>
          <a:xfrm rot="0">
            <a:off x="1786773" y="4995124"/>
            <a:ext cx="553292" cy="553292"/>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D3E2"/>
            </a:solidFill>
          </p:spPr>
        </p:sp>
        <p:sp>
          <p:nvSpPr>
            <p:cNvPr name="TextBox 22" id="22"/>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sp>
        <p:nvSpPr>
          <p:cNvPr name="TextBox 23" id="23"/>
          <p:cNvSpPr txBox="true"/>
          <p:nvPr/>
        </p:nvSpPr>
        <p:spPr>
          <a:xfrm rot="0">
            <a:off x="2554170" y="5085313"/>
            <a:ext cx="4286320" cy="382438"/>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PRODUCT ROADMAP</a:t>
            </a:r>
          </a:p>
        </p:txBody>
      </p:sp>
      <p:sp>
        <p:nvSpPr>
          <p:cNvPr name="TextBox 24" id="24"/>
          <p:cNvSpPr txBox="true"/>
          <p:nvPr/>
        </p:nvSpPr>
        <p:spPr>
          <a:xfrm rot="0">
            <a:off x="2540195" y="5640582"/>
            <a:ext cx="5808172" cy="131474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grpSp>
        <p:nvGrpSpPr>
          <p:cNvPr name="Group 25" id="25"/>
          <p:cNvGrpSpPr/>
          <p:nvPr/>
        </p:nvGrpSpPr>
        <p:grpSpPr>
          <a:xfrm rot="0">
            <a:off x="1786773" y="7126777"/>
            <a:ext cx="553292" cy="553292"/>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D3E2"/>
            </a:solidFill>
          </p:spPr>
        </p:sp>
        <p:sp>
          <p:nvSpPr>
            <p:cNvPr name="TextBox 27" id="27"/>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sp>
        <p:nvSpPr>
          <p:cNvPr name="TextBox 28" id="28"/>
          <p:cNvSpPr txBox="true"/>
          <p:nvPr/>
        </p:nvSpPr>
        <p:spPr>
          <a:xfrm rot="0">
            <a:off x="2554170" y="7216966"/>
            <a:ext cx="4286320" cy="382438"/>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CUSTOMER BENEFITS</a:t>
            </a:r>
          </a:p>
        </p:txBody>
      </p:sp>
      <p:sp>
        <p:nvSpPr>
          <p:cNvPr name="TextBox 29" id="29"/>
          <p:cNvSpPr txBox="true"/>
          <p:nvPr/>
        </p:nvSpPr>
        <p:spPr>
          <a:xfrm rot="0">
            <a:off x="2540195" y="7772235"/>
            <a:ext cx="5808172" cy="1314745"/>
          </a:xfrm>
          <a:prstGeom prst="rect">
            <a:avLst/>
          </a:prstGeom>
        </p:spPr>
        <p:txBody>
          <a:bodyPr anchor="t" rtlCol="false" tIns="0" lIns="0" bIns="0" rIns="0">
            <a:spAutoFit/>
          </a:bodyPr>
          <a:lstStyle/>
          <a:p>
            <a:pPr algn="just">
              <a:lnSpc>
                <a:spcPts val="2045"/>
              </a:lnSpc>
              <a:spcBef>
                <a:spcPct val="0"/>
              </a:spcBef>
            </a:pPr>
            <a:r>
              <a:rPr lang="en-US" sz="1894">
                <a:solidFill>
                  <a:srgbClr val="FFFFFF"/>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30" id="30"/>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7</a:t>
            </a:r>
          </a:p>
        </p:txBody>
      </p:sp>
      <p:sp>
        <p:nvSpPr>
          <p:cNvPr name="Freeform 31" id="31"/>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359330" y="1606940"/>
            <a:ext cx="4350835" cy="4346843"/>
            <a:chOff x="0" y="0"/>
            <a:chExt cx="813546" cy="812800"/>
          </a:xfrm>
        </p:grpSpPr>
        <p:sp>
          <p:nvSpPr>
            <p:cNvPr name="Freeform 4" id="4"/>
            <p:cNvSpPr/>
            <p:nvPr/>
          </p:nvSpPr>
          <p:spPr>
            <a:xfrm flipH="false" flipV="false" rot="0">
              <a:off x="0" y="0"/>
              <a:ext cx="813546" cy="812800"/>
            </a:xfrm>
            <a:custGeom>
              <a:avLst/>
              <a:gdLst/>
              <a:ahLst/>
              <a:cxnLst/>
              <a:rect r="r" b="b" t="t" l="l"/>
              <a:pathLst>
                <a:path h="812800" w="813546">
                  <a:moveTo>
                    <a:pt x="406773" y="0"/>
                  </a:moveTo>
                  <a:cubicBezTo>
                    <a:pt x="182119" y="0"/>
                    <a:pt x="0" y="181951"/>
                    <a:pt x="0" y="406400"/>
                  </a:cubicBezTo>
                  <a:cubicBezTo>
                    <a:pt x="0" y="630849"/>
                    <a:pt x="182119" y="812800"/>
                    <a:pt x="406773" y="812800"/>
                  </a:cubicBezTo>
                  <a:cubicBezTo>
                    <a:pt x="631428" y="812800"/>
                    <a:pt x="813546" y="630849"/>
                    <a:pt x="813546" y="406400"/>
                  </a:cubicBezTo>
                  <a:cubicBezTo>
                    <a:pt x="813546" y="181951"/>
                    <a:pt x="631428" y="0"/>
                    <a:pt x="406773" y="0"/>
                  </a:cubicBezTo>
                  <a:close/>
                </a:path>
              </a:pathLst>
            </a:custGeom>
            <a:solidFill>
              <a:srgbClr val="295BBE"/>
            </a:solidFill>
          </p:spPr>
        </p:sp>
        <p:sp>
          <p:nvSpPr>
            <p:cNvPr name="TextBox 5" id="5"/>
            <p:cNvSpPr txBox="true"/>
            <p:nvPr/>
          </p:nvSpPr>
          <p:spPr>
            <a:xfrm>
              <a:off x="76270" y="76200"/>
              <a:ext cx="661006" cy="660400"/>
            </a:xfrm>
            <a:prstGeom prst="rect">
              <a:avLst/>
            </a:prstGeom>
          </p:spPr>
          <p:txBody>
            <a:bodyPr anchor="ctr" rtlCol="false" tIns="50800" lIns="50800" bIns="50800" rIns="50800"/>
            <a:lstStyle/>
            <a:p>
              <a:pPr algn="ctr">
                <a:lnSpc>
                  <a:spcPts val="1917"/>
                </a:lnSpc>
              </a:pPr>
            </a:p>
          </p:txBody>
        </p:sp>
      </p:grpSp>
      <p:grpSp>
        <p:nvGrpSpPr>
          <p:cNvPr name="Group 6" id="6"/>
          <p:cNvGrpSpPr/>
          <p:nvPr/>
        </p:nvGrpSpPr>
        <p:grpSpPr>
          <a:xfrm rot="0">
            <a:off x="1192729" y="2312556"/>
            <a:ext cx="3597551" cy="3956400"/>
            <a:chOff x="0" y="0"/>
            <a:chExt cx="888484" cy="977108"/>
          </a:xfrm>
        </p:grpSpPr>
        <p:sp>
          <p:nvSpPr>
            <p:cNvPr name="Freeform 7" id="7"/>
            <p:cNvSpPr/>
            <p:nvPr/>
          </p:nvSpPr>
          <p:spPr>
            <a:xfrm flipH="false" flipV="false" rot="0">
              <a:off x="0" y="0"/>
              <a:ext cx="888484" cy="977108"/>
            </a:xfrm>
            <a:custGeom>
              <a:avLst/>
              <a:gdLst/>
              <a:ahLst/>
              <a:cxnLst/>
              <a:rect r="r" b="b" t="t" l="l"/>
              <a:pathLst>
                <a:path h="977108" w="888484">
                  <a:moveTo>
                    <a:pt x="49496" y="0"/>
                  </a:moveTo>
                  <a:lnTo>
                    <a:pt x="838988" y="0"/>
                  </a:lnTo>
                  <a:cubicBezTo>
                    <a:pt x="852115" y="0"/>
                    <a:pt x="864705" y="5215"/>
                    <a:pt x="873987" y="14497"/>
                  </a:cubicBezTo>
                  <a:cubicBezTo>
                    <a:pt x="883269" y="23779"/>
                    <a:pt x="888484" y="36369"/>
                    <a:pt x="888484" y="49496"/>
                  </a:cubicBezTo>
                  <a:lnTo>
                    <a:pt x="888484" y="927612"/>
                  </a:lnTo>
                  <a:cubicBezTo>
                    <a:pt x="888484" y="954948"/>
                    <a:pt x="866324" y="977108"/>
                    <a:pt x="838988" y="977108"/>
                  </a:cubicBezTo>
                  <a:lnTo>
                    <a:pt x="49496" y="977108"/>
                  </a:lnTo>
                  <a:cubicBezTo>
                    <a:pt x="22160" y="977108"/>
                    <a:pt x="0" y="954948"/>
                    <a:pt x="0" y="927612"/>
                  </a:cubicBezTo>
                  <a:lnTo>
                    <a:pt x="0" y="49496"/>
                  </a:lnTo>
                  <a:cubicBezTo>
                    <a:pt x="0" y="22160"/>
                    <a:pt x="22160" y="0"/>
                    <a:pt x="49496" y="0"/>
                  </a:cubicBezTo>
                  <a:close/>
                </a:path>
              </a:pathLst>
            </a:custGeom>
            <a:blipFill>
              <a:blip r:embed="rId4"/>
              <a:stretch>
                <a:fillRect l="0" t="-18240" r="0" b="-18240"/>
              </a:stretch>
            </a:blipFill>
            <a:ln w="28575" cap="rnd">
              <a:solidFill>
                <a:srgbClr val="295BBE"/>
              </a:solidFill>
              <a:prstDash val="solid"/>
              <a:round/>
            </a:ln>
          </p:spPr>
        </p:sp>
      </p:grpSp>
      <p:grpSp>
        <p:nvGrpSpPr>
          <p:cNvPr name="Group 8" id="8"/>
          <p:cNvGrpSpPr/>
          <p:nvPr/>
        </p:nvGrpSpPr>
        <p:grpSpPr>
          <a:xfrm rot="0">
            <a:off x="5213149" y="2312556"/>
            <a:ext cx="3597551" cy="3956400"/>
            <a:chOff x="0" y="0"/>
            <a:chExt cx="888484" cy="977108"/>
          </a:xfrm>
        </p:grpSpPr>
        <p:sp>
          <p:nvSpPr>
            <p:cNvPr name="Freeform 9" id="9"/>
            <p:cNvSpPr/>
            <p:nvPr/>
          </p:nvSpPr>
          <p:spPr>
            <a:xfrm flipH="false" flipV="false" rot="0">
              <a:off x="0" y="0"/>
              <a:ext cx="888484" cy="977108"/>
            </a:xfrm>
            <a:custGeom>
              <a:avLst/>
              <a:gdLst/>
              <a:ahLst/>
              <a:cxnLst/>
              <a:rect r="r" b="b" t="t" l="l"/>
              <a:pathLst>
                <a:path h="977108" w="888484">
                  <a:moveTo>
                    <a:pt x="49496" y="0"/>
                  </a:moveTo>
                  <a:lnTo>
                    <a:pt x="838988" y="0"/>
                  </a:lnTo>
                  <a:cubicBezTo>
                    <a:pt x="852115" y="0"/>
                    <a:pt x="864705" y="5215"/>
                    <a:pt x="873987" y="14497"/>
                  </a:cubicBezTo>
                  <a:cubicBezTo>
                    <a:pt x="883269" y="23779"/>
                    <a:pt x="888484" y="36369"/>
                    <a:pt x="888484" y="49496"/>
                  </a:cubicBezTo>
                  <a:lnTo>
                    <a:pt x="888484" y="927612"/>
                  </a:lnTo>
                  <a:cubicBezTo>
                    <a:pt x="888484" y="954948"/>
                    <a:pt x="866324" y="977108"/>
                    <a:pt x="838988" y="977108"/>
                  </a:cubicBezTo>
                  <a:lnTo>
                    <a:pt x="49496" y="977108"/>
                  </a:lnTo>
                  <a:cubicBezTo>
                    <a:pt x="22160" y="977108"/>
                    <a:pt x="0" y="954948"/>
                    <a:pt x="0" y="927612"/>
                  </a:cubicBezTo>
                  <a:lnTo>
                    <a:pt x="0" y="49496"/>
                  </a:lnTo>
                  <a:cubicBezTo>
                    <a:pt x="0" y="22160"/>
                    <a:pt x="22160" y="0"/>
                    <a:pt x="49496" y="0"/>
                  </a:cubicBezTo>
                  <a:close/>
                </a:path>
              </a:pathLst>
            </a:custGeom>
            <a:blipFill>
              <a:blip r:embed="rId5"/>
              <a:stretch>
                <a:fillRect l="0" t="-20216" r="0" b="-20216"/>
              </a:stretch>
            </a:blipFill>
            <a:ln w="28575" cap="rnd">
              <a:solidFill>
                <a:srgbClr val="295BBE"/>
              </a:solidFill>
              <a:prstDash val="solid"/>
              <a:round/>
            </a:ln>
          </p:spPr>
        </p:sp>
      </p:grpSp>
      <p:sp>
        <p:nvSpPr>
          <p:cNvPr name="Freeform 10" id="10"/>
          <p:cNvSpPr/>
          <p:nvPr/>
        </p:nvSpPr>
        <p:spPr>
          <a:xfrm flipH="false" flipV="false" rot="0">
            <a:off x="10176869" y="4903213"/>
            <a:ext cx="5658840" cy="4835736"/>
          </a:xfrm>
          <a:custGeom>
            <a:avLst/>
            <a:gdLst/>
            <a:ahLst/>
            <a:cxnLst/>
            <a:rect r="r" b="b" t="t" l="l"/>
            <a:pathLst>
              <a:path h="4835736" w="5658840">
                <a:moveTo>
                  <a:pt x="0" y="0"/>
                </a:moveTo>
                <a:lnTo>
                  <a:pt x="5658839" y="0"/>
                </a:lnTo>
                <a:lnTo>
                  <a:pt x="5658839" y="4835736"/>
                </a:lnTo>
                <a:lnTo>
                  <a:pt x="0" y="48357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sp>
        <p:nvSpPr>
          <p:cNvPr name="TextBox 12" id="12"/>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13" id="13"/>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14" id="14"/>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5" id="15"/>
          <p:cNvSpPr txBox="true"/>
          <p:nvPr/>
        </p:nvSpPr>
        <p:spPr>
          <a:xfrm rot="0">
            <a:off x="1192729" y="6686770"/>
            <a:ext cx="3140767" cy="734863"/>
          </a:xfrm>
          <a:prstGeom prst="rect">
            <a:avLst/>
          </a:prstGeom>
        </p:spPr>
        <p:txBody>
          <a:bodyPr anchor="t" rtlCol="false" tIns="0" lIns="0" bIns="0" rIns="0">
            <a:spAutoFit/>
          </a:bodyPr>
          <a:lstStyle/>
          <a:p>
            <a:pPr algn="l">
              <a:lnSpc>
                <a:spcPts val="2801"/>
              </a:lnSpc>
              <a:spcBef>
                <a:spcPct val="0"/>
              </a:spcBef>
            </a:pPr>
            <a:r>
              <a:rPr lang="en-US" b="true" sz="2594">
                <a:solidFill>
                  <a:srgbClr val="295BBE"/>
                </a:solidFill>
                <a:latin typeface="Poppins Bold"/>
                <a:ea typeface="Poppins Bold"/>
                <a:cs typeface="Poppins Bold"/>
                <a:sym typeface="Poppins Bold"/>
              </a:rPr>
              <a:t>COMPETITIVE ADVANTAGE</a:t>
            </a:r>
          </a:p>
        </p:txBody>
      </p:sp>
      <p:sp>
        <p:nvSpPr>
          <p:cNvPr name="TextBox 16" id="16"/>
          <p:cNvSpPr txBox="true"/>
          <p:nvPr/>
        </p:nvSpPr>
        <p:spPr>
          <a:xfrm rot="0">
            <a:off x="1192729" y="7523198"/>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295BBE"/>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17" id="17"/>
          <p:cNvSpPr txBox="true"/>
          <p:nvPr/>
        </p:nvSpPr>
        <p:spPr>
          <a:xfrm rot="0">
            <a:off x="5213149" y="6686770"/>
            <a:ext cx="2243386" cy="734863"/>
          </a:xfrm>
          <a:prstGeom prst="rect">
            <a:avLst/>
          </a:prstGeom>
        </p:spPr>
        <p:txBody>
          <a:bodyPr anchor="t" rtlCol="false" tIns="0" lIns="0" bIns="0" rIns="0">
            <a:spAutoFit/>
          </a:bodyPr>
          <a:lstStyle/>
          <a:p>
            <a:pPr algn="l">
              <a:lnSpc>
                <a:spcPts val="2801"/>
              </a:lnSpc>
              <a:spcBef>
                <a:spcPct val="0"/>
              </a:spcBef>
            </a:pPr>
            <a:r>
              <a:rPr lang="en-US" b="true" sz="2594">
                <a:solidFill>
                  <a:srgbClr val="295BBE"/>
                </a:solidFill>
                <a:latin typeface="Poppins Bold"/>
                <a:ea typeface="Poppins Bold"/>
                <a:cs typeface="Poppins Bold"/>
                <a:sym typeface="Poppins Bold"/>
              </a:rPr>
              <a:t>MARKET POSITION</a:t>
            </a:r>
          </a:p>
        </p:txBody>
      </p:sp>
      <p:sp>
        <p:nvSpPr>
          <p:cNvPr name="TextBox 18" id="18"/>
          <p:cNvSpPr txBox="true"/>
          <p:nvPr/>
        </p:nvSpPr>
        <p:spPr>
          <a:xfrm rot="0">
            <a:off x="5213149" y="7523198"/>
            <a:ext cx="3417505" cy="1829095"/>
          </a:xfrm>
          <a:prstGeom prst="rect">
            <a:avLst/>
          </a:prstGeom>
        </p:spPr>
        <p:txBody>
          <a:bodyPr anchor="t" rtlCol="false" tIns="0" lIns="0" bIns="0" rIns="0">
            <a:spAutoFit/>
          </a:bodyPr>
          <a:lstStyle/>
          <a:p>
            <a:pPr algn="just">
              <a:lnSpc>
                <a:spcPts val="2045"/>
              </a:lnSpc>
              <a:spcBef>
                <a:spcPct val="0"/>
              </a:spcBef>
            </a:pPr>
            <a:r>
              <a:rPr lang="en-US" sz="1894">
                <a:solidFill>
                  <a:srgbClr val="295BBE"/>
                </a:solidFill>
                <a:latin typeface="Poppins Light"/>
                <a:ea typeface="Poppins Light"/>
                <a:cs typeface="Poppins Light"/>
                <a:sym typeface="Poppins Light"/>
              </a:rPr>
              <a:t>Lorem ipsum odor amet, consectetuer adipiscing elit. Curae aliquam mi ultrices duis tristique dictum laoreet aliquet quisque. Nisi fames nec blandit blandit facilisi volutpat aliquam. </a:t>
            </a:r>
          </a:p>
        </p:txBody>
      </p:sp>
      <p:sp>
        <p:nvSpPr>
          <p:cNvPr name="TextBox 19" id="19"/>
          <p:cNvSpPr txBox="true"/>
          <p:nvPr/>
        </p:nvSpPr>
        <p:spPr>
          <a:xfrm rot="0">
            <a:off x="9989009" y="2676560"/>
            <a:ext cx="7270291"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Competitive </a:t>
            </a:r>
          </a:p>
        </p:txBody>
      </p:sp>
      <p:sp>
        <p:nvSpPr>
          <p:cNvPr name="TextBox 20" id="20"/>
          <p:cNvSpPr txBox="true"/>
          <p:nvPr/>
        </p:nvSpPr>
        <p:spPr>
          <a:xfrm rot="0">
            <a:off x="9989009" y="3602406"/>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Analysis</a:t>
            </a:r>
          </a:p>
        </p:txBody>
      </p:sp>
      <p:sp>
        <p:nvSpPr>
          <p:cNvPr name="TextBox 21" id="21"/>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page 8</a:t>
            </a:r>
          </a:p>
        </p:txBody>
      </p:sp>
      <p:sp>
        <p:nvSpPr>
          <p:cNvPr name="Freeform 22" id="22"/>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631980" y="593011"/>
            <a:ext cx="2827987" cy="676699"/>
            <a:chOff x="0" y="0"/>
            <a:chExt cx="1698384" cy="406400"/>
          </a:xfrm>
        </p:grpSpPr>
        <p:sp>
          <p:nvSpPr>
            <p:cNvPr name="Freeform 3" id="3"/>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4" id="4"/>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5" id="5"/>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028700" y="2057400"/>
            <a:ext cx="7186202" cy="7200900"/>
            <a:chOff x="0" y="0"/>
            <a:chExt cx="1892662" cy="1896533"/>
          </a:xfrm>
        </p:grpSpPr>
        <p:sp>
          <p:nvSpPr>
            <p:cNvPr name="Freeform 7" id="7"/>
            <p:cNvSpPr/>
            <p:nvPr/>
          </p:nvSpPr>
          <p:spPr>
            <a:xfrm flipH="false" flipV="false" rot="0">
              <a:off x="0" y="0"/>
              <a:ext cx="1892662" cy="1896533"/>
            </a:xfrm>
            <a:custGeom>
              <a:avLst/>
              <a:gdLst/>
              <a:ahLst/>
              <a:cxnLst/>
              <a:rect r="r" b="b" t="t" l="l"/>
              <a:pathLst>
                <a:path h="1896533" w="1892662">
                  <a:moveTo>
                    <a:pt x="32320" y="0"/>
                  </a:moveTo>
                  <a:lnTo>
                    <a:pt x="1860342" y="0"/>
                  </a:lnTo>
                  <a:cubicBezTo>
                    <a:pt x="1868914" y="0"/>
                    <a:pt x="1877135" y="3405"/>
                    <a:pt x="1883196" y="9466"/>
                  </a:cubicBezTo>
                  <a:cubicBezTo>
                    <a:pt x="1889257" y="15527"/>
                    <a:pt x="1892662" y="23748"/>
                    <a:pt x="1892662" y="32320"/>
                  </a:cubicBezTo>
                  <a:lnTo>
                    <a:pt x="1892662" y="1864213"/>
                  </a:lnTo>
                  <a:cubicBezTo>
                    <a:pt x="1892662" y="1872785"/>
                    <a:pt x="1889257" y="1881006"/>
                    <a:pt x="1883196" y="1887067"/>
                  </a:cubicBezTo>
                  <a:cubicBezTo>
                    <a:pt x="1877135" y="1893128"/>
                    <a:pt x="1868914" y="1896533"/>
                    <a:pt x="1860342" y="1896533"/>
                  </a:cubicBezTo>
                  <a:lnTo>
                    <a:pt x="32320" y="1896533"/>
                  </a:lnTo>
                  <a:cubicBezTo>
                    <a:pt x="23748" y="1896533"/>
                    <a:pt x="15527" y="1893128"/>
                    <a:pt x="9466" y="1887067"/>
                  </a:cubicBezTo>
                  <a:cubicBezTo>
                    <a:pt x="3405" y="1881006"/>
                    <a:pt x="0" y="1872785"/>
                    <a:pt x="0" y="1864213"/>
                  </a:cubicBezTo>
                  <a:lnTo>
                    <a:pt x="0" y="32320"/>
                  </a:lnTo>
                  <a:cubicBezTo>
                    <a:pt x="0" y="23748"/>
                    <a:pt x="3405" y="15527"/>
                    <a:pt x="9466" y="9466"/>
                  </a:cubicBezTo>
                  <a:cubicBezTo>
                    <a:pt x="15527" y="3405"/>
                    <a:pt x="23748" y="0"/>
                    <a:pt x="32320" y="0"/>
                  </a:cubicBezTo>
                  <a:close/>
                </a:path>
              </a:pathLst>
            </a:custGeom>
            <a:solidFill>
              <a:srgbClr val="F9F6F6"/>
            </a:solidFill>
          </p:spPr>
        </p:sp>
        <p:sp>
          <p:nvSpPr>
            <p:cNvPr name="TextBox 8" id="8"/>
            <p:cNvSpPr txBox="true"/>
            <p:nvPr/>
          </p:nvSpPr>
          <p:spPr>
            <a:xfrm>
              <a:off x="0" y="0"/>
              <a:ext cx="1892662" cy="1896533"/>
            </a:xfrm>
            <a:prstGeom prst="rect">
              <a:avLst/>
            </a:prstGeom>
          </p:spPr>
          <p:txBody>
            <a:bodyPr anchor="ctr" rtlCol="false" tIns="50800" lIns="50800" bIns="50800" rIns="50800"/>
            <a:lstStyle/>
            <a:p>
              <a:pPr algn="ctr">
                <a:lnSpc>
                  <a:spcPts val="1917"/>
                </a:lnSpc>
              </a:pPr>
            </a:p>
          </p:txBody>
        </p:sp>
      </p:grpSp>
      <p:sp>
        <p:nvSpPr>
          <p:cNvPr name="TextBox 9" id="9"/>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10" id="10"/>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11" id="11"/>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2" id="12"/>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3" id="13"/>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9</a:t>
            </a:r>
          </a:p>
        </p:txBody>
      </p:sp>
      <p:grpSp>
        <p:nvGrpSpPr>
          <p:cNvPr name="Group 14" id="14"/>
          <p:cNvGrpSpPr/>
          <p:nvPr/>
        </p:nvGrpSpPr>
        <p:grpSpPr>
          <a:xfrm rot="0">
            <a:off x="1356757" y="4976986"/>
            <a:ext cx="6540238" cy="3848095"/>
            <a:chOff x="0" y="0"/>
            <a:chExt cx="1615236" cy="950361"/>
          </a:xfrm>
        </p:grpSpPr>
        <p:sp>
          <p:nvSpPr>
            <p:cNvPr name="Freeform 15" id="15"/>
            <p:cNvSpPr/>
            <p:nvPr/>
          </p:nvSpPr>
          <p:spPr>
            <a:xfrm flipH="false" flipV="false" rot="0">
              <a:off x="0" y="0"/>
              <a:ext cx="1615236" cy="950360"/>
            </a:xfrm>
            <a:custGeom>
              <a:avLst/>
              <a:gdLst/>
              <a:ahLst/>
              <a:cxnLst/>
              <a:rect r="r" b="b" t="t" l="l"/>
              <a:pathLst>
                <a:path h="950360" w="1615236">
                  <a:moveTo>
                    <a:pt x="27226" y="0"/>
                  </a:moveTo>
                  <a:lnTo>
                    <a:pt x="1588010" y="0"/>
                  </a:lnTo>
                  <a:cubicBezTo>
                    <a:pt x="1603047" y="0"/>
                    <a:pt x="1615236" y="12189"/>
                    <a:pt x="1615236" y="27226"/>
                  </a:cubicBezTo>
                  <a:lnTo>
                    <a:pt x="1615236" y="923135"/>
                  </a:lnTo>
                  <a:cubicBezTo>
                    <a:pt x="1615236" y="938171"/>
                    <a:pt x="1603047" y="950360"/>
                    <a:pt x="1588010" y="950360"/>
                  </a:cubicBezTo>
                  <a:lnTo>
                    <a:pt x="27226" y="950360"/>
                  </a:lnTo>
                  <a:cubicBezTo>
                    <a:pt x="12189" y="950360"/>
                    <a:pt x="0" y="938171"/>
                    <a:pt x="0" y="923135"/>
                  </a:cubicBezTo>
                  <a:lnTo>
                    <a:pt x="0" y="27226"/>
                  </a:lnTo>
                  <a:cubicBezTo>
                    <a:pt x="0" y="12189"/>
                    <a:pt x="12189" y="0"/>
                    <a:pt x="27226" y="0"/>
                  </a:cubicBezTo>
                  <a:close/>
                </a:path>
              </a:pathLst>
            </a:custGeom>
            <a:blipFill>
              <a:blip r:embed="rId4"/>
              <a:stretch>
                <a:fillRect l="0" t="-77311" r="0" b="-77311"/>
              </a:stretch>
            </a:blipFill>
            <a:ln w="28575" cap="rnd">
              <a:solidFill>
                <a:srgbClr val="295BBE"/>
              </a:solidFill>
              <a:prstDash val="solid"/>
              <a:round/>
            </a:ln>
          </p:spPr>
        </p:sp>
      </p:grpSp>
      <p:sp>
        <p:nvSpPr>
          <p:cNvPr name="TextBox 16" id="16"/>
          <p:cNvSpPr txBox="true"/>
          <p:nvPr/>
        </p:nvSpPr>
        <p:spPr>
          <a:xfrm rot="0">
            <a:off x="1608764" y="2486326"/>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Go-To-</a:t>
            </a:r>
          </a:p>
        </p:txBody>
      </p:sp>
      <p:sp>
        <p:nvSpPr>
          <p:cNvPr name="TextBox 17" id="17"/>
          <p:cNvSpPr txBox="true"/>
          <p:nvPr/>
        </p:nvSpPr>
        <p:spPr>
          <a:xfrm rot="0">
            <a:off x="1608764" y="3412172"/>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Market</a:t>
            </a:r>
          </a:p>
        </p:txBody>
      </p:sp>
      <p:sp>
        <p:nvSpPr>
          <p:cNvPr name="TextBox 18" id="18"/>
          <p:cNvSpPr txBox="true"/>
          <p:nvPr/>
        </p:nvSpPr>
        <p:spPr>
          <a:xfrm rot="0">
            <a:off x="9144000" y="2371766"/>
            <a:ext cx="7372640" cy="4032418"/>
          </a:xfrm>
          <a:prstGeom prst="rect">
            <a:avLst/>
          </a:prstGeom>
        </p:spPr>
        <p:txBody>
          <a:bodyPr anchor="t" rtlCol="false" tIns="0" lIns="0" bIns="0" rIns="0">
            <a:spAutoFit/>
          </a:bodyPr>
          <a:lstStyle/>
          <a:p>
            <a:pPr algn="just">
              <a:lnSpc>
                <a:spcPts val="2261"/>
              </a:lnSpc>
              <a:spcBef>
                <a:spcPct val="0"/>
              </a:spcBef>
            </a:pPr>
            <a:r>
              <a:rPr lang="en-US" sz="20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Enim luctus rhoncus lobortis facilisi justo elementum aptent elementum. Viverra fusce semper ornare lacinia sollicitudin. Vel arcu pretium fringilla id, fermentum semper sodales. Tellus tellus varius eros rutrum maecenas convallis condimentum. Odio erat porttitor ligula vitae facilisis scelerisque; at quam. Faucibus amet enim lectus sodales, venenatis cursus nisi! Tempus tortor potenti erat porttitor nisl placerat.</a:t>
            </a:r>
          </a:p>
        </p:txBody>
      </p:sp>
      <p:sp>
        <p:nvSpPr>
          <p:cNvPr name="TextBox 19" id="19"/>
          <p:cNvSpPr txBox="true"/>
          <p:nvPr/>
        </p:nvSpPr>
        <p:spPr>
          <a:xfrm rot="0">
            <a:off x="9144000" y="6887293"/>
            <a:ext cx="7372640" cy="2032168"/>
          </a:xfrm>
          <a:prstGeom prst="rect">
            <a:avLst/>
          </a:prstGeom>
        </p:spPr>
        <p:txBody>
          <a:bodyPr anchor="t" rtlCol="false" tIns="0" lIns="0" bIns="0" rIns="0">
            <a:spAutoFit/>
          </a:bodyPr>
          <a:lstStyle/>
          <a:p>
            <a:pPr algn="just">
              <a:lnSpc>
                <a:spcPts val="2261"/>
              </a:lnSpc>
              <a:spcBef>
                <a:spcPct val="0"/>
              </a:spcBef>
            </a:pPr>
            <a:r>
              <a:rPr lang="en-US" sz="20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Enim luctus rhoncus lobortis facilisi justo elementum aptent elementum. </a:t>
            </a:r>
          </a:p>
        </p:txBody>
      </p:sp>
      <p:sp>
        <p:nvSpPr>
          <p:cNvPr name="Freeform 20" id="20"/>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323709" y="2006692"/>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Traction &amp; </a:t>
            </a:r>
          </a:p>
        </p:txBody>
      </p:sp>
      <p:sp>
        <p:nvSpPr>
          <p:cNvPr name="TextBox 3" id="3"/>
          <p:cNvSpPr txBox="true"/>
          <p:nvPr/>
        </p:nvSpPr>
        <p:spPr>
          <a:xfrm rot="0">
            <a:off x="9323709" y="2932537"/>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Milestones</a:t>
            </a:r>
          </a:p>
        </p:txBody>
      </p:sp>
      <p:sp>
        <p:nvSpPr>
          <p:cNvPr name="Freeform 4" id="4"/>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sp>
        <p:nvSpPr>
          <p:cNvPr name="TextBox 6" id="6"/>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7" id="7"/>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8" id="8"/>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9" id="9"/>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page 10</a:t>
            </a:r>
          </a:p>
        </p:txBody>
      </p:sp>
      <p:sp>
        <p:nvSpPr>
          <p:cNvPr name="TextBox 10" id="10"/>
          <p:cNvSpPr txBox="true"/>
          <p:nvPr/>
        </p:nvSpPr>
        <p:spPr>
          <a:xfrm rot="0">
            <a:off x="1695973" y="2201177"/>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grpSp>
        <p:nvGrpSpPr>
          <p:cNvPr name="Group 11" id="11"/>
          <p:cNvGrpSpPr/>
          <p:nvPr/>
        </p:nvGrpSpPr>
        <p:grpSpPr>
          <a:xfrm rot="0">
            <a:off x="9269016" y="4233345"/>
            <a:ext cx="9806890" cy="4095649"/>
            <a:chOff x="0" y="0"/>
            <a:chExt cx="2421998" cy="1011499"/>
          </a:xfrm>
        </p:grpSpPr>
        <p:sp>
          <p:nvSpPr>
            <p:cNvPr name="Freeform 12" id="12"/>
            <p:cNvSpPr/>
            <p:nvPr/>
          </p:nvSpPr>
          <p:spPr>
            <a:xfrm flipH="false" flipV="false" rot="0">
              <a:off x="0" y="0"/>
              <a:ext cx="2421998" cy="1011499"/>
            </a:xfrm>
            <a:custGeom>
              <a:avLst/>
              <a:gdLst/>
              <a:ahLst/>
              <a:cxnLst/>
              <a:rect r="r" b="b" t="t" l="l"/>
              <a:pathLst>
                <a:path h="1011499" w="2421998">
                  <a:moveTo>
                    <a:pt x="18157" y="0"/>
                  </a:moveTo>
                  <a:lnTo>
                    <a:pt x="2403841" y="0"/>
                  </a:lnTo>
                  <a:cubicBezTo>
                    <a:pt x="2413869" y="0"/>
                    <a:pt x="2421998" y="8129"/>
                    <a:pt x="2421998" y="18157"/>
                  </a:cubicBezTo>
                  <a:lnTo>
                    <a:pt x="2421998" y="993341"/>
                  </a:lnTo>
                  <a:cubicBezTo>
                    <a:pt x="2421998" y="1003369"/>
                    <a:pt x="2413869" y="1011499"/>
                    <a:pt x="2403841" y="1011499"/>
                  </a:cubicBezTo>
                  <a:lnTo>
                    <a:pt x="18157" y="1011499"/>
                  </a:lnTo>
                  <a:cubicBezTo>
                    <a:pt x="8129" y="1011499"/>
                    <a:pt x="0" y="1003369"/>
                    <a:pt x="0" y="993341"/>
                  </a:cubicBezTo>
                  <a:lnTo>
                    <a:pt x="0" y="18157"/>
                  </a:lnTo>
                  <a:cubicBezTo>
                    <a:pt x="0" y="8129"/>
                    <a:pt x="8129" y="0"/>
                    <a:pt x="18157" y="0"/>
                  </a:cubicBezTo>
                  <a:close/>
                </a:path>
              </a:pathLst>
            </a:custGeom>
            <a:blipFill>
              <a:blip r:embed="rId4"/>
              <a:stretch>
                <a:fillRect l="0" t="-29915" r="0" b="-29915"/>
              </a:stretch>
            </a:blipFill>
            <a:ln w="28575" cap="rnd">
              <a:solidFill>
                <a:srgbClr val="295BBE"/>
              </a:solidFill>
              <a:prstDash val="solid"/>
              <a:round/>
            </a:ln>
          </p:spPr>
        </p:sp>
      </p:grpSp>
      <p:sp>
        <p:nvSpPr>
          <p:cNvPr name="TextBox 13" id="13"/>
          <p:cNvSpPr txBox="true"/>
          <p:nvPr/>
        </p:nvSpPr>
        <p:spPr>
          <a:xfrm rot="0">
            <a:off x="1695973" y="4496012"/>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TextBox 14" id="14"/>
          <p:cNvSpPr txBox="true"/>
          <p:nvPr/>
        </p:nvSpPr>
        <p:spPr>
          <a:xfrm rot="0">
            <a:off x="1695973" y="6794880"/>
            <a:ext cx="6684495" cy="203216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grpSp>
        <p:nvGrpSpPr>
          <p:cNvPr name="Group 15" id="15"/>
          <p:cNvGrpSpPr/>
          <p:nvPr/>
        </p:nvGrpSpPr>
        <p:grpSpPr>
          <a:xfrm rot="0">
            <a:off x="15958535" y="2913487"/>
            <a:ext cx="2329465" cy="2355180"/>
            <a:chOff x="0" y="0"/>
            <a:chExt cx="719015" cy="726953"/>
          </a:xfrm>
        </p:grpSpPr>
        <p:sp>
          <p:nvSpPr>
            <p:cNvPr name="Freeform 16" id="16"/>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295BBE"/>
            </a:solidFill>
          </p:spPr>
        </p:sp>
        <p:sp>
          <p:nvSpPr>
            <p:cNvPr name="TextBox 17" id="17"/>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grpSp>
        <p:nvGrpSpPr>
          <p:cNvPr name="Group 18" id="18"/>
          <p:cNvGrpSpPr/>
          <p:nvPr/>
        </p:nvGrpSpPr>
        <p:grpSpPr>
          <a:xfrm rot="0">
            <a:off x="-738161" y="8456217"/>
            <a:ext cx="2329465" cy="2355180"/>
            <a:chOff x="0" y="0"/>
            <a:chExt cx="719015" cy="726953"/>
          </a:xfrm>
        </p:grpSpPr>
        <p:sp>
          <p:nvSpPr>
            <p:cNvPr name="Freeform 19" id="19"/>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295BBE"/>
            </a:solidFill>
          </p:spPr>
        </p:sp>
        <p:sp>
          <p:nvSpPr>
            <p:cNvPr name="TextBox 20" id="20"/>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sp>
        <p:nvSpPr>
          <p:cNvPr name="Freeform 21" id="21"/>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sp>
        <p:nvSpPr>
          <p:cNvPr name="TextBox 2" id="2"/>
          <p:cNvSpPr txBox="true"/>
          <p:nvPr/>
        </p:nvSpPr>
        <p:spPr>
          <a:xfrm rot="0">
            <a:off x="2045974" y="2293048"/>
            <a:ext cx="7241826" cy="1300807"/>
          </a:xfrm>
          <a:prstGeom prst="rect">
            <a:avLst/>
          </a:prstGeom>
        </p:spPr>
        <p:txBody>
          <a:bodyPr anchor="t" rtlCol="false" tIns="0" lIns="0" bIns="0" rIns="0">
            <a:spAutoFit/>
          </a:bodyPr>
          <a:lstStyle/>
          <a:p>
            <a:pPr algn="l">
              <a:lnSpc>
                <a:spcPts val="9391"/>
              </a:lnSpc>
              <a:spcBef>
                <a:spcPct val="0"/>
              </a:spcBef>
            </a:pPr>
            <a:r>
              <a:rPr lang="en-US" sz="8696">
                <a:solidFill>
                  <a:srgbClr val="FFFFFF"/>
                </a:solidFill>
                <a:latin typeface="Poppins"/>
                <a:ea typeface="Poppins"/>
                <a:cs typeface="Poppins"/>
                <a:sym typeface="Poppins"/>
              </a:rPr>
              <a:t>Financial </a:t>
            </a:r>
          </a:p>
        </p:txBody>
      </p:sp>
      <p:sp>
        <p:nvSpPr>
          <p:cNvPr name="TextBox 3" id="3"/>
          <p:cNvSpPr txBox="true"/>
          <p:nvPr/>
        </p:nvSpPr>
        <p:spPr>
          <a:xfrm rot="0">
            <a:off x="2045974" y="3218894"/>
            <a:ext cx="7405707" cy="1300807"/>
          </a:xfrm>
          <a:prstGeom prst="rect">
            <a:avLst/>
          </a:prstGeom>
        </p:spPr>
        <p:txBody>
          <a:bodyPr anchor="t" rtlCol="false" tIns="0" lIns="0" bIns="0" rIns="0">
            <a:spAutoFit/>
          </a:bodyPr>
          <a:lstStyle/>
          <a:p>
            <a:pPr algn="l">
              <a:lnSpc>
                <a:spcPts val="9391"/>
              </a:lnSpc>
              <a:spcBef>
                <a:spcPct val="0"/>
              </a:spcBef>
            </a:pPr>
            <a:r>
              <a:rPr lang="en-US" b="true" sz="8696">
                <a:solidFill>
                  <a:srgbClr val="FFFFFF"/>
                </a:solidFill>
                <a:latin typeface="Poppins Bold"/>
                <a:ea typeface="Poppins Bold"/>
                <a:cs typeface="Poppins Bold"/>
                <a:sym typeface="Poppins Bold"/>
              </a:rPr>
              <a:t>Projections</a:t>
            </a:r>
          </a:p>
        </p:txBody>
      </p:sp>
      <p:grpSp>
        <p:nvGrpSpPr>
          <p:cNvPr name="Group 4" id="4"/>
          <p:cNvGrpSpPr/>
          <p:nvPr/>
        </p:nvGrpSpPr>
        <p:grpSpPr>
          <a:xfrm rot="0">
            <a:off x="631980" y="593011"/>
            <a:ext cx="2827987" cy="676699"/>
            <a:chOff x="0" y="0"/>
            <a:chExt cx="1698384" cy="406400"/>
          </a:xfrm>
        </p:grpSpPr>
        <p:sp>
          <p:nvSpPr>
            <p:cNvPr name="Freeform 5" id="5"/>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6" id="6"/>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7" id="7"/>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9" id="9"/>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10" id="10"/>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1" id="11"/>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grpSp>
        <p:nvGrpSpPr>
          <p:cNvPr name="Group 12" id="12"/>
          <p:cNvGrpSpPr/>
          <p:nvPr/>
        </p:nvGrpSpPr>
        <p:grpSpPr>
          <a:xfrm rot="0">
            <a:off x="-2142981" y="5023403"/>
            <a:ext cx="21037578" cy="3476765"/>
            <a:chOff x="0" y="0"/>
            <a:chExt cx="5195631" cy="858654"/>
          </a:xfrm>
        </p:grpSpPr>
        <p:sp>
          <p:nvSpPr>
            <p:cNvPr name="Freeform 13" id="13"/>
            <p:cNvSpPr/>
            <p:nvPr/>
          </p:nvSpPr>
          <p:spPr>
            <a:xfrm flipH="false" flipV="false" rot="0">
              <a:off x="0" y="0"/>
              <a:ext cx="5195631" cy="858653"/>
            </a:xfrm>
            <a:custGeom>
              <a:avLst/>
              <a:gdLst/>
              <a:ahLst/>
              <a:cxnLst/>
              <a:rect r="r" b="b" t="t" l="l"/>
              <a:pathLst>
                <a:path h="858653" w="5195631">
                  <a:moveTo>
                    <a:pt x="8464" y="0"/>
                  </a:moveTo>
                  <a:lnTo>
                    <a:pt x="5187167" y="0"/>
                  </a:lnTo>
                  <a:cubicBezTo>
                    <a:pt x="5191842" y="0"/>
                    <a:pt x="5195631" y="3790"/>
                    <a:pt x="5195631" y="8464"/>
                  </a:cubicBezTo>
                  <a:lnTo>
                    <a:pt x="5195631" y="850189"/>
                  </a:lnTo>
                  <a:cubicBezTo>
                    <a:pt x="5195631" y="852434"/>
                    <a:pt x="5194739" y="854587"/>
                    <a:pt x="5193152" y="856174"/>
                  </a:cubicBezTo>
                  <a:cubicBezTo>
                    <a:pt x="5191565" y="857762"/>
                    <a:pt x="5189412" y="858653"/>
                    <a:pt x="5187167" y="858653"/>
                  </a:cubicBezTo>
                  <a:lnTo>
                    <a:pt x="8464" y="858653"/>
                  </a:lnTo>
                  <a:cubicBezTo>
                    <a:pt x="6219" y="858653"/>
                    <a:pt x="4066" y="857762"/>
                    <a:pt x="2479" y="856174"/>
                  </a:cubicBezTo>
                  <a:cubicBezTo>
                    <a:pt x="892" y="854587"/>
                    <a:pt x="0" y="852434"/>
                    <a:pt x="0" y="850189"/>
                  </a:cubicBezTo>
                  <a:lnTo>
                    <a:pt x="0" y="8464"/>
                  </a:lnTo>
                  <a:cubicBezTo>
                    <a:pt x="0" y="6219"/>
                    <a:pt x="892" y="4066"/>
                    <a:pt x="2479" y="2479"/>
                  </a:cubicBezTo>
                  <a:cubicBezTo>
                    <a:pt x="4066" y="892"/>
                    <a:pt x="6219" y="0"/>
                    <a:pt x="8464" y="0"/>
                  </a:cubicBezTo>
                  <a:close/>
                </a:path>
              </a:pathLst>
            </a:custGeom>
            <a:blipFill>
              <a:blip r:embed="rId4"/>
              <a:stretch>
                <a:fillRect l="0" t="-403251" r="0" b="-403251"/>
              </a:stretch>
            </a:blipFill>
            <a:ln w="28575" cap="rnd">
              <a:solidFill>
                <a:srgbClr val="F0F7FE"/>
              </a:solidFill>
              <a:prstDash val="solid"/>
              <a:round/>
            </a:ln>
          </p:spPr>
        </p:sp>
      </p:grpSp>
      <p:sp>
        <p:nvSpPr>
          <p:cNvPr name="TextBox 14" id="14"/>
          <p:cNvSpPr txBox="true"/>
          <p:nvPr/>
        </p:nvSpPr>
        <p:spPr>
          <a:xfrm rot="0">
            <a:off x="9650599" y="2577772"/>
            <a:ext cx="7372640" cy="2032168"/>
          </a:xfrm>
          <a:prstGeom prst="rect">
            <a:avLst/>
          </a:prstGeom>
        </p:spPr>
        <p:txBody>
          <a:bodyPr anchor="t" rtlCol="false" tIns="0" lIns="0" bIns="0" rIns="0">
            <a:spAutoFit/>
          </a:bodyPr>
          <a:lstStyle/>
          <a:p>
            <a:pPr algn="just">
              <a:lnSpc>
                <a:spcPts val="2261"/>
              </a:lnSpc>
              <a:spcBef>
                <a:spcPct val="0"/>
              </a:spcBef>
            </a:pPr>
            <a:r>
              <a:rPr lang="en-US" sz="20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Enim luctus rhoncus lobortis facilisi justo elementum aptent elementum. </a:t>
            </a:r>
          </a:p>
        </p:txBody>
      </p:sp>
      <p:sp>
        <p:nvSpPr>
          <p:cNvPr name="TextBox 15" id="15"/>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11</a:t>
            </a:r>
          </a:p>
        </p:txBody>
      </p:sp>
      <p:sp>
        <p:nvSpPr>
          <p:cNvPr name="Freeform 16" id="16"/>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9F6F6"/>
        </a:solidFill>
      </p:bgPr>
    </p:bg>
    <p:spTree>
      <p:nvGrpSpPr>
        <p:cNvPr id="1" name=""/>
        <p:cNvGrpSpPr/>
        <p:nvPr/>
      </p:nvGrpSpPr>
      <p:grpSpPr>
        <a:xfrm>
          <a:off x="0" y="0"/>
          <a:ext cx="0" cy="0"/>
          <a:chOff x="0" y="0"/>
          <a:chExt cx="0" cy="0"/>
        </a:xfrm>
      </p:grpSpPr>
      <p:sp>
        <p:nvSpPr>
          <p:cNvPr name="TextBox 2" id="2"/>
          <p:cNvSpPr txBox="true"/>
          <p:nvPr/>
        </p:nvSpPr>
        <p:spPr>
          <a:xfrm rot="5400000">
            <a:off x="17228608" y="9137686"/>
            <a:ext cx="1153288"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page 12</a:t>
            </a:r>
          </a:p>
        </p:txBody>
      </p:sp>
      <p:sp>
        <p:nvSpPr>
          <p:cNvPr name="TextBox 3" id="3"/>
          <p:cNvSpPr txBox="true"/>
          <p:nvPr/>
        </p:nvSpPr>
        <p:spPr>
          <a:xfrm rot="0">
            <a:off x="1670652" y="4039699"/>
            <a:ext cx="6444239"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Funding </a:t>
            </a:r>
          </a:p>
        </p:txBody>
      </p:sp>
      <p:sp>
        <p:nvSpPr>
          <p:cNvPr name="TextBox 4" id="4"/>
          <p:cNvSpPr txBox="true"/>
          <p:nvPr/>
        </p:nvSpPr>
        <p:spPr>
          <a:xfrm rot="0">
            <a:off x="1670652" y="4965544"/>
            <a:ext cx="6444239"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Request</a:t>
            </a:r>
          </a:p>
        </p:txBody>
      </p:sp>
      <p:sp>
        <p:nvSpPr>
          <p:cNvPr name="Freeform 5" id="5"/>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grpSp>
        <p:nvGrpSpPr>
          <p:cNvPr name="Group 7" id="7"/>
          <p:cNvGrpSpPr/>
          <p:nvPr/>
        </p:nvGrpSpPr>
        <p:grpSpPr>
          <a:xfrm rot="0">
            <a:off x="9554639" y="2277798"/>
            <a:ext cx="8114526" cy="2668696"/>
            <a:chOff x="0" y="0"/>
            <a:chExt cx="2137159" cy="702866"/>
          </a:xfrm>
        </p:grpSpPr>
        <p:sp>
          <p:nvSpPr>
            <p:cNvPr name="Freeform 8" id="8"/>
            <p:cNvSpPr/>
            <p:nvPr/>
          </p:nvSpPr>
          <p:spPr>
            <a:xfrm flipH="false" flipV="false" rot="0">
              <a:off x="0" y="0"/>
              <a:ext cx="2137159" cy="702866"/>
            </a:xfrm>
            <a:custGeom>
              <a:avLst/>
              <a:gdLst/>
              <a:ahLst/>
              <a:cxnLst/>
              <a:rect r="r" b="b" t="t" l="l"/>
              <a:pathLst>
                <a:path h="702866" w="2137159">
                  <a:moveTo>
                    <a:pt x="0" y="0"/>
                  </a:moveTo>
                  <a:lnTo>
                    <a:pt x="2137159" y="0"/>
                  </a:lnTo>
                  <a:lnTo>
                    <a:pt x="2137159" y="702866"/>
                  </a:lnTo>
                  <a:lnTo>
                    <a:pt x="0" y="702866"/>
                  </a:lnTo>
                  <a:close/>
                </a:path>
              </a:pathLst>
            </a:custGeom>
            <a:solidFill>
              <a:srgbClr val="295BBE"/>
            </a:solidFill>
          </p:spPr>
        </p:sp>
        <p:sp>
          <p:nvSpPr>
            <p:cNvPr name="TextBox 9" id="9"/>
            <p:cNvSpPr txBox="true"/>
            <p:nvPr/>
          </p:nvSpPr>
          <p:spPr>
            <a:xfrm>
              <a:off x="0" y="0"/>
              <a:ext cx="2137159" cy="702866"/>
            </a:xfrm>
            <a:prstGeom prst="rect">
              <a:avLst/>
            </a:prstGeom>
          </p:spPr>
          <p:txBody>
            <a:bodyPr anchor="ctr" rtlCol="false" tIns="50800" lIns="50800" bIns="50800" rIns="50800"/>
            <a:lstStyle/>
            <a:p>
              <a:pPr algn="ctr">
                <a:lnSpc>
                  <a:spcPts val="1917"/>
                </a:lnSpc>
              </a:pPr>
            </a:p>
          </p:txBody>
        </p:sp>
      </p:grpSp>
      <p:sp>
        <p:nvSpPr>
          <p:cNvPr name="TextBox 10" id="10"/>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11" id="11"/>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12" id="12"/>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grpSp>
        <p:nvGrpSpPr>
          <p:cNvPr name="Group 13" id="13"/>
          <p:cNvGrpSpPr/>
          <p:nvPr/>
        </p:nvGrpSpPr>
        <p:grpSpPr>
          <a:xfrm rot="0">
            <a:off x="-881346" y="3768904"/>
            <a:ext cx="2329465" cy="2355180"/>
            <a:chOff x="0" y="0"/>
            <a:chExt cx="719015" cy="726953"/>
          </a:xfrm>
        </p:grpSpPr>
        <p:sp>
          <p:nvSpPr>
            <p:cNvPr name="Freeform 14" id="14"/>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295BBE"/>
            </a:solidFill>
          </p:spPr>
        </p:sp>
        <p:sp>
          <p:nvSpPr>
            <p:cNvPr name="TextBox 15" id="15"/>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grpSp>
        <p:nvGrpSpPr>
          <p:cNvPr name="Group 16" id="16"/>
          <p:cNvGrpSpPr/>
          <p:nvPr/>
        </p:nvGrpSpPr>
        <p:grpSpPr>
          <a:xfrm rot="0">
            <a:off x="7506186" y="1944458"/>
            <a:ext cx="3275628" cy="3199042"/>
            <a:chOff x="0" y="0"/>
            <a:chExt cx="808979" cy="790064"/>
          </a:xfrm>
        </p:grpSpPr>
        <p:sp>
          <p:nvSpPr>
            <p:cNvPr name="Freeform 17" id="17"/>
            <p:cNvSpPr/>
            <p:nvPr/>
          </p:nvSpPr>
          <p:spPr>
            <a:xfrm flipH="false" flipV="false" rot="0">
              <a:off x="0" y="0"/>
              <a:ext cx="808979" cy="790064"/>
            </a:xfrm>
            <a:custGeom>
              <a:avLst/>
              <a:gdLst/>
              <a:ahLst/>
              <a:cxnLst/>
              <a:rect r="r" b="b" t="t" l="l"/>
              <a:pathLst>
                <a:path h="790064" w="808979">
                  <a:moveTo>
                    <a:pt x="54360" y="0"/>
                  </a:moveTo>
                  <a:lnTo>
                    <a:pt x="754619" y="0"/>
                  </a:lnTo>
                  <a:cubicBezTo>
                    <a:pt x="769036" y="0"/>
                    <a:pt x="782863" y="5727"/>
                    <a:pt x="793057" y="15922"/>
                  </a:cubicBezTo>
                  <a:cubicBezTo>
                    <a:pt x="803252" y="26116"/>
                    <a:pt x="808979" y="39943"/>
                    <a:pt x="808979" y="54360"/>
                  </a:cubicBezTo>
                  <a:lnTo>
                    <a:pt x="808979" y="735704"/>
                  </a:lnTo>
                  <a:cubicBezTo>
                    <a:pt x="808979" y="750121"/>
                    <a:pt x="803252" y="763948"/>
                    <a:pt x="793057" y="774143"/>
                  </a:cubicBezTo>
                  <a:cubicBezTo>
                    <a:pt x="782863" y="784337"/>
                    <a:pt x="769036" y="790064"/>
                    <a:pt x="754619" y="790064"/>
                  </a:cubicBezTo>
                  <a:lnTo>
                    <a:pt x="54360" y="790064"/>
                  </a:lnTo>
                  <a:cubicBezTo>
                    <a:pt x="39943" y="790064"/>
                    <a:pt x="26116" y="784337"/>
                    <a:pt x="15922" y="774143"/>
                  </a:cubicBezTo>
                  <a:cubicBezTo>
                    <a:pt x="5727" y="763948"/>
                    <a:pt x="0" y="750121"/>
                    <a:pt x="0" y="735704"/>
                  </a:cubicBezTo>
                  <a:lnTo>
                    <a:pt x="0" y="54360"/>
                  </a:lnTo>
                  <a:cubicBezTo>
                    <a:pt x="0" y="39943"/>
                    <a:pt x="5727" y="26116"/>
                    <a:pt x="15922" y="15922"/>
                  </a:cubicBezTo>
                  <a:cubicBezTo>
                    <a:pt x="26116" y="5727"/>
                    <a:pt x="39943" y="0"/>
                    <a:pt x="54360" y="0"/>
                  </a:cubicBezTo>
                  <a:close/>
                </a:path>
              </a:pathLst>
            </a:custGeom>
            <a:blipFill>
              <a:blip r:embed="rId4"/>
              <a:stretch>
                <a:fillRect l="0" t="-26699" r="0" b="-26699"/>
              </a:stretch>
            </a:blipFill>
            <a:ln w="28575" cap="rnd">
              <a:solidFill>
                <a:srgbClr val="295BBE"/>
              </a:solidFill>
              <a:prstDash val="solid"/>
              <a:round/>
            </a:ln>
          </p:spPr>
        </p:sp>
      </p:grpSp>
      <p:grpSp>
        <p:nvGrpSpPr>
          <p:cNvPr name="Group 18" id="18"/>
          <p:cNvGrpSpPr/>
          <p:nvPr/>
        </p:nvGrpSpPr>
        <p:grpSpPr>
          <a:xfrm rot="0">
            <a:off x="9554639" y="5763259"/>
            <a:ext cx="8114526" cy="2668696"/>
            <a:chOff x="0" y="0"/>
            <a:chExt cx="2137159" cy="702866"/>
          </a:xfrm>
        </p:grpSpPr>
        <p:sp>
          <p:nvSpPr>
            <p:cNvPr name="Freeform 19" id="19"/>
            <p:cNvSpPr/>
            <p:nvPr/>
          </p:nvSpPr>
          <p:spPr>
            <a:xfrm flipH="false" flipV="false" rot="0">
              <a:off x="0" y="0"/>
              <a:ext cx="2137159" cy="702866"/>
            </a:xfrm>
            <a:custGeom>
              <a:avLst/>
              <a:gdLst/>
              <a:ahLst/>
              <a:cxnLst/>
              <a:rect r="r" b="b" t="t" l="l"/>
              <a:pathLst>
                <a:path h="702866" w="2137159">
                  <a:moveTo>
                    <a:pt x="0" y="0"/>
                  </a:moveTo>
                  <a:lnTo>
                    <a:pt x="2137159" y="0"/>
                  </a:lnTo>
                  <a:lnTo>
                    <a:pt x="2137159" y="702866"/>
                  </a:lnTo>
                  <a:lnTo>
                    <a:pt x="0" y="702866"/>
                  </a:lnTo>
                  <a:close/>
                </a:path>
              </a:pathLst>
            </a:custGeom>
            <a:solidFill>
              <a:srgbClr val="295BBE"/>
            </a:solidFill>
          </p:spPr>
        </p:sp>
        <p:sp>
          <p:nvSpPr>
            <p:cNvPr name="TextBox 20" id="20"/>
            <p:cNvSpPr txBox="true"/>
            <p:nvPr/>
          </p:nvSpPr>
          <p:spPr>
            <a:xfrm>
              <a:off x="0" y="0"/>
              <a:ext cx="2137159" cy="702866"/>
            </a:xfrm>
            <a:prstGeom prst="rect">
              <a:avLst/>
            </a:prstGeom>
          </p:spPr>
          <p:txBody>
            <a:bodyPr anchor="ctr" rtlCol="false" tIns="50800" lIns="50800" bIns="50800" rIns="50800"/>
            <a:lstStyle/>
            <a:p>
              <a:pPr algn="ctr">
                <a:lnSpc>
                  <a:spcPts val="1917"/>
                </a:lnSpc>
              </a:pPr>
            </a:p>
          </p:txBody>
        </p:sp>
      </p:grpSp>
      <p:grpSp>
        <p:nvGrpSpPr>
          <p:cNvPr name="Group 21" id="21"/>
          <p:cNvGrpSpPr/>
          <p:nvPr/>
        </p:nvGrpSpPr>
        <p:grpSpPr>
          <a:xfrm rot="0">
            <a:off x="7506186" y="5498086"/>
            <a:ext cx="3275628" cy="3199042"/>
            <a:chOff x="0" y="0"/>
            <a:chExt cx="808979" cy="790064"/>
          </a:xfrm>
        </p:grpSpPr>
        <p:sp>
          <p:nvSpPr>
            <p:cNvPr name="Freeform 22" id="22"/>
            <p:cNvSpPr/>
            <p:nvPr/>
          </p:nvSpPr>
          <p:spPr>
            <a:xfrm flipH="false" flipV="false" rot="0">
              <a:off x="0" y="0"/>
              <a:ext cx="808979" cy="790064"/>
            </a:xfrm>
            <a:custGeom>
              <a:avLst/>
              <a:gdLst/>
              <a:ahLst/>
              <a:cxnLst/>
              <a:rect r="r" b="b" t="t" l="l"/>
              <a:pathLst>
                <a:path h="790064" w="808979">
                  <a:moveTo>
                    <a:pt x="54360" y="0"/>
                  </a:moveTo>
                  <a:lnTo>
                    <a:pt x="754619" y="0"/>
                  </a:lnTo>
                  <a:cubicBezTo>
                    <a:pt x="769036" y="0"/>
                    <a:pt x="782863" y="5727"/>
                    <a:pt x="793057" y="15922"/>
                  </a:cubicBezTo>
                  <a:cubicBezTo>
                    <a:pt x="803252" y="26116"/>
                    <a:pt x="808979" y="39943"/>
                    <a:pt x="808979" y="54360"/>
                  </a:cubicBezTo>
                  <a:lnTo>
                    <a:pt x="808979" y="735704"/>
                  </a:lnTo>
                  <a:cubicBezTo>
                    <a:pt x="808979" y="750121"/>
                    <a:pt x="803252" y="763948"/>
                    <a:pt x="793057" y="774143"/>
                  </a:cubicBezTo>
                  <a:cubicBezTo>
                    <a:pt x="782863" y="784337"/>
                    <a:pt x="769036" y="790064"/>
                    <a:pt x="754619" y="790064"/>
                  </a:cubicBezTo>
                  <a:lnTo>
                    <a:pt x="54360" y="790064"/>
                  </a:lnTo>
                  <a:cubicBezTo>
                    <a:pt x="39943" y="790064"/>
                    <a:pt x="26116" y="784337"/>
                    <a:pt x="15922" y="774143"/>
                  </a:cubicBezTo>
                  <a:cubicBezTo>
                    <a:pt x="5727" y="763948"/>
                    <a:pt x="0" y="750121"/>
                    <a:pt x="0" y="735704"/>
                  </a:cubicBezTo>
                  <a:lnTo>
                    <a:pt x="0" y="54360"/>
                  </a:lnTo>
                  <a:cubicBezTo>
                    <a:pt x="0" y="39943"/>
                    <a:pt x="5727" y="26116"/>
                    <a:pt x="15922" y="15922"/>
                  </a:cubicBezTo>
                  <a:cubicBezTo>
                    <a:pt x="26116" y="5727"/>
                    <a:pt x="39943" y="0"/>
                    <a:pt x="54360" y="0"/>
                  </a:cubicBezTo>
                  <a:close/>
                </a:path>
              </a:pathLst>
            </a:custGeom>
            <a:blipFill>
              <a:blip r:embed="rId4"/>
              <a:stretch>
                <a:fillRect l="0" t="-26699" r="0" b="-26699"/>
              </a:stretch>
            </a:blipFill>
            <a:ln w="28575" cap="rnd">
              <a:solidFill>
                <a:srgbClr val="295BBE"/>
              </a:solidFill>
              <a:prstDash val="solid"/>
              <a:round/>
            </a:ln>
          </p:spPr>
        </p:sp>
      </p:grpSp>
      <p:sp>
        <p:nvSpPr>
          <p:cNvPr name="TextBox 23" id="23"/>
          <p:cNvSpPr txBox="true"/>
          <p:nvPr/>
        </p:nvSpPr>
        <p:spPr>
          <a:xfrm rot="0">
            <a:off x="11116447" y="3316683"/>
            <a:ext cx="6112028" cy="1363894"/>
          </a:xfrm>
          <a:prstGeom prst="rect">
            <a:avLst/>
          </a:prstGeom>
        </p:spPr>
        <p:txBody>
          <a:bodyPr anchor="t" rtlCol="false" tIns="0" lIns="0" bIns="0" rIns="0">
            <a:spAutoFit/>
          </a:bodyPr>
          <a:lstStyle/>
          <a:p>
            <a:pPr algn="just">
              <a:lnSpc>
                <a:spcPts val="2153"/>
              </a:lnSpc>
              <a:spcBef>
                <a:spcPct val="0"/>
              </a:spcBef>
            </a:pPr>
            <a:r>
              <a:rPr lang="en-US" sz="19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a:t>
            </a:r>
          </a:p>
        </p:txBody>
      </p:sp>
      <p:sp>
        <p:nvSpPr>
          <p:cNvPr name="TextBox 24" id="24"/>
          <p:cNvSpPr txBox="true"/>
          <p:nvPr/>
        </p:nvSpPr>
        <p:spPr>
          <a:xfrm rot="0">
            <a:off x="11101318" y="2704574"/>
            <a:ext cx="4286320" cy="382438"/>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INVESTMENT NEEDED</a:t>
            </a:r>
          </a:p>
        </p:txBody>
      </p:sp>
      <p:sp>
        <p:nvSpPr>
          <p:cNvPr name="TextBox 25" id="25"/>
          <p:cNvSpPr txBox="true"/>
          <p:nvPr/>
        </p:nvSpPr>
        <p:spPr>
          <a:xfrm rot="0">
            <a:off x="11116447" y="6726477"/>
            <a:ext cx="6112028" cy="1363894"/>
          </a:xfrm>
          <a:prstGeom prst="rect">
            <a:avLst/>
          </a:prstGeom>
        </p:spPr>
        <p:txBody>
          <a:bodyPr anchor="t" rtlCol="false" tIns="0" lIns="0" bIns="0" rIns="0">
            <a:spAutoFit/>
          </a:bodyPr>
          <a:lstStyle/>
          <a:p>
            <a:pPr algn="just">
              <a:lnSpc>
                <a:spcPts val="2153"/>
              </a:lnSpc>
              <a:spcBef>
                <a:spcPct val="0"/>
              </a:spcBef>
            </a:pPr>
            <a:r>
              <a:rPr lang="en-US" sz="1994">
                <a:solidFill>
                  <a:srgbClr val="FFFFFF"/>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a:t>
            </a:r>
          </a:p>
        </p:txBody>
      </p:sp>
      <p:sp>
        <p:nvSpPr>
          <p:cNvPr name="TextBox 26" id="26"/>
          <p:cNvSpPr txBox="true"/>
          <p:nvPr/>
        </p:nvSpPr>
        <p:spPr>
          <a:xfrm rot="0">
            <a:off x="11101318" y="6114368"/>
            <a:ext cx="4286320" cy="382438"/>
          </a:xfrm>
          <a:prstGeom prst="rect">
            <a:avLst/>
          </a:prstGeom>
        </p:spPr>
        <p:txBody>
          <a:bodyPr anchor="t" rtlCol="false" tIns="0" lIns="0" bIns="0" rIns="0">
            <a:spAutoFit/>
          </a:bodyPr>
          <a:lstStyle/>
          <a:p>
            <a:pPr algn="l">
              <a:lnSpc>
                <a:spcPts val="2801"/>
              </a:lnSpc>
              <a:spcBef>
                <a:spcPct val="0"/>
              </a:spcBef>
            </a:pPr>
            <a:r>
              <a:rPr lang="en-US" b="true" sz="2594">
                <a:solidFill>
                  <a:srgbClr val="FFFFFF"/>
                </a:solidFill>
                <a:latin typeface="Poppins Bold"/>
                <a:ea typeface="Poppins Bold"/>
                <a:cs typeface="Poppins Bold"/>
                <a:sym typeface="Poppins Bold"/>
              </a:rPr>
              <a:t>RETURN ON INVESTMENT</a:t>
            </a:r>
          </a:p>
        </p:txBody>
      </p:sp>
      <p:sp>
        <p:nvSpPr>
          <p:cNvPr name="Freeform 27" id="27"/>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631980" y="593011"/>
            <a:ext cx="2827987" cy="676699"/>
            <a:chOff x="0" y="0"/>
            <a:chExt cx="1698384" cy="406400"/>
          </a:xfrm>
        </p:grpSpPr>
        <p:sp>
          <p:nvSpPr>
            <p:cNvPr name="Freeform 3" id="3"/>
            <p:cNvSpPr/>
            <p:nvPr/>
          </p:nvSpPr>
          <p:spPr>
            <a:xfrm flipH="false" flipV="false" rot="0">
              <a:off x="0" y="0"/>
              <a:ext cx="1698384" cy="406400"/>
            </a:xfrm>
            <a:custGeom>
              <a:avLst/>
              <a:gdLst/>
              <a:ahLst/>
              <a:cxnLst/>
              <a:rect r="r" b="b" t="t" l="l"/>
              <a:pathLst>
                <a:path h="406400" w="1698384">
                  <a:moveTo>
                    <a:pt x="1495184" y="0"/>
                  </a:moveTo>
                  <a:cubicBezTo>
                    <a:pt x="1607408" y="0"/>
                    <a:pt x="1698384" y="90976"/>
                    <a:pt x="1698384" y="203200"/>
                  </a:cubicBezTo>
                  <a:cubicBezTo>
                    <a:pt x="1698384" y="315424"/>
                    <a:pt x="1607408" y="406400"/>
                    <a:pt x="14951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4" id="4"/>
            <p:cNvSpPr txBox="true"/>
            <p:nvPr/>
          </p:nvSpPr>
          <p:spPr>
            <a:xfrm>
              <a:off x="0" y="0"/>
              <a:ext cx="1698384" cy="406400"/>
            </a:xfrm>
            <a:prstGeom prst="rect">
              <a:avLst/>
            </a:prstGeom>
          </p:spPr>
          <p:txBody>
            <a:bodyPr anchor="ctr" rtlCol="false" tIns="50800" lIns="50800" bIns="50800" rIns="50800"/>
            <a:lstStyle/>
            <a:p>
              <a:pPr algn="ctr">
                <a:lnSpc>
                  <a:spcPts val="1917"/>
                </a:lnSpc>
              </a:pPr>
            </a:p>
          </p:txBody>
        </p:sp>
      </p:grpSp>
      <p:sp>
        <p:nvSpPr>
          <p:cNvPr name="Freeform 5" id="5"/>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2052405"/>
            <a:ext cx="9113552" cy="6942869"/>
          </a:xfrm>
          <a:custGeom>
            <a:avLst/>
            <a:gdLst/>
            <a:ahLst/>
            <a:cxnLst/>
            <a:rect r="r" b="b" t="t" l="l"/>
            <a:pathLst>
              <a:path h="6942869" w="9113552">
                <a:moveTo>
                  <a:pt x="0" y="0"/>
                </a:moveTo>
                <a:lnTo>
                  <a:pt x="9113552" y="0"/>
                </a:lnTo>
                <a:lnTo>
                  <a:pt x="9113552" y="6942870"/>
                </a:lnTo>
                <a:lnTo>
                  <a:pt x="0" y="69428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8" id="8"/>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9" id="9"/>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0" id="10"/>
          <p:cNvSpPr txBox="true"/>
          <p:nvPr/>
        </p:nvSpPr>
        <p:spPr>
          <a:xfrm rot="0">
            <a:off x="1448119" y="812573"/>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1" id="11"/>
          <p:cNvSpPr txBox="true"/>
          <p:nvPr/>
        </p:nvSpPr>
        <p:spPr>
          <a:xfrm rot="5400000">
            <a:off x="17336912" y="9029381"/>
            <a:ext cx="936679"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page 13</a:t>
            </a:r>
          </a:p>
        </p:txBody>
      </p:sp>
      <p:sp>
        <p:nvSpPr>
          <p:cNvPr name="TextBox 12" id="12"/>
          <p:cNvSpPr txBox="true"/>
          <p:nvPr/>
        </p:nvSpPr>
        <p:spPr>
          <a:xfrm rot="0">
            <a:off x="10914257" y="2916847"/>
            <a:ext cx="4026032" cy="1300807"/>
          </a:xfrm>
          <a:prstGeom prst="rect">
            <a:avLst/>
          </a:prstGeom>
        </p:spPr>
        <p:txBody>
          <a:bodyPr anchor="t" rtlCol="false" tIns="0" lIns="0" bIns="0" rIns="0">
            <a:spAutoFit/>
          </a:bodyPr>
          <a:lstStyle/>
          <a:p>
            <a:pPr algn="l">
              <a:lnSpc>
                <a:spcPts val="9391"/>
              </a:lnSpc>
              <a:spcBef>
                <a:spcPct val="0"/>
              </a:spcBef>
            </a:pPr>
            <a:r>
              <a:rPr lang="en-US" sz="8696">
                <a:solidFill>
                  <a:srgbClr val="FFFFFF"/>
                </a:solidFill>
                <a:latin typeface="Poppins"/>
                <a:ea typeface="Poppins"/>
                <a:cs typeface="Poppins"/>
                <a:sym typeface="Poppins"/>
              </a:rPr>
              <a:t>Team </a:t>
            </a:r>
          </a:p>
        </p:txBody>
      </p:sp>
      <p:sp>
        <p:nvSpPr>
          <p:cNvPr name="TextBox 13" id="13"/>
          <p:cNvSpPr txBox="true"/>
          <p:nvPr/>
        </p:nvSpPr>
        <p:spPr>
          <a:xfrm rot="0">
            <a:off x="10914257" y="3842693"/>
            <a:ext cx="5966804" cy="1300807"/>
          </a:xfrm>
          <a:prstGeom prst="rect">
            <a:avLst/>
          </a:prstGeom>
        </p:spPr>
        <p:txBody>
          <a:bodyPr anchor="t" rtlCol="false" tIns="0" lIns="0" bIns="0" rIns="0">
            <a:spAutoFit/>
          </a:bodyPr>
          <a:lstStyle/>
          <a:p>
            <a:pPr algn="l">
              <a:lnSpc>
                <a:spcPts val="9391"/>
              </a:lnSpc>
              <a:spcBef>
                <a:spcPct val="0"/>
              </a:spcBef>
            </a:pPr>
            <a:r>
              <a:rPr lang="en-US" b="true" sz="8696">
                <a:solidFill>
                  <a:srgbClr val="FFFFFF"/>
                </a:solidFill>
                <a:latin typeface="Poppins Bold"/>
                <a:ea typeface="Poppins Bold"/>
                <a:cs typeface="Poppins Bold"/>
                <a:sym typeface="Poppins Bold"/>
              </a:rPr>
              <a:t>Overview</a:t>
            </a:r>
          </a:p>
        </p:txBody>
      </p:sp>
      <p:sp>
        <p:nvSpPr>
          <p:cNvPr name="TextBox 14" id="14"/>
          <p:cNvSpPr txBox="true"/>
          <p:nvPr/>
        </p:nvSpPr>
        <p:spPr>
          <a:xfrm rot="0">
            <a:off x="1897110" y="4037518"/>
            <a:ext cx="7597348" cy="174641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TextBox 15" id="15"/>
          <p:cNvSpPr txBox="true"/>
          <p:nvPr/>
        </p:nvSpPr>
        <p:spPr>
          <a:xfrm rot="0">
            <a:off x="1897110" y="6139400"/>
            <a:ext cx="7705652" cy="174641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Freeform 16" id="16"/>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9F6F6"/>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0606" y="4582328"/>
            <a:ext cx="5388429" cy="4114800"/>
          </a:xfrm>
          <a:custGeom>
            <a:avLst/>
            <a:gdLst/>
            <a:ahLst/>
            <a:cxnLst/>
            <a:rect r="r" b="b" t="t" l="l"/>
            <a:pathLst>
              <a:path h="4114800" w="5388429">
                <a:moveTo>
                  <a:pt x="0" y="0"/>
                </a:moveTo>
                <a:lnTo>
                  <a:pt x="5388428" y="0"/>
                </a:lnTo>
                <a:lnTo>
                  <a:pt x="538842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020972" y="1894750"/>
            <a:ext cx="4787696" cy="2942257"/>
          </a:xfrm>
          <a:custGeom>
            <a:avLst/>
            <a:gdLst/>
            <a:ahLst/>
            <a:cxnLst/>
            <a:rect r="r" b="b" t="t" l="l"/>
            <a:pathLst>
              <a:path h="2942257" w="4787696">
                <a:moveTo>
                  <a:pt x="0" y="0"/>
                </a:moveTo>
                <a:lnTo>
                  <a:pt x="4787696" y="0"/>
                </a:lnTo>
                <a:lnTo>
                  <a:pt x="4787696" y="2942256"/>
                </a:lnTo>
                <a:lnTo>
                  <a:pt x="0" y="29422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5400000">
            <a:off x="17228608" y="9137686"/>
            <a:ext cx="1153288"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page 14</a:t>
            </a:r>
          </a:p>
        </p:txBody>
      </p:sp>
      <p:sp>
        <p:nvSpPr>
          <p:cNvPr name="TextBox 6" id="6"/>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Home</a:t>
            </a:r>
          </a:p>
        </p:txBody>
      </p:sp>
      <p:sp>
        <p:nvSpPr>
          <p:cNvPr name="TextBox 7" id="7"/>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About Us</a:t>
            </a:r>
          </a:p>
        </p:txBody>
      </p:sp>
      <p:sp>
        <p:nvSpPr>
          <p:cNvPr name="TextBox 8" id="8"/>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295BBE"/>
                </a:solidFill>
                <a:latin typeface="Poppins"/>
                <a:ea typeface="Poppins"/>
                <a:cs typeface="Poppins"/>
                <a:sym typeface="Poppins"/>
              </a:rPr>
              <a:t>Contact</a:t>
            </a:r>
          </a:p>
        </p:txBody>
      </p:sp>
      <p:sp>
        <p:nvSpPr>
          <p:cNvPr name="TextBox 9" id="9"/>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0" id="10"/>
          <p:cNvSpPr txBox="true"/>
          <p:nvPr/>
        </p:nvSpPr>
        <p:spPr>
          <a:xfrm rot="0">
            <a:off x="8426253" y="2355675"/>
            <a:ext cx="3148686" cy="1300807"/>
          </a:xfrm>
          <a:prstGeom prst="rect">
            <a:avLst/>
          </a:prstGeom>
        </p:spPr>
        <p:txBody>
          <a:bodyPr anchor="t" rtlCol="false" tIns="0" lIns="0" bIns="0" rIns="0">
            <a:spAutoFit/>
          </a:bodyPr>
          <a:lstStyle/>
          <a:p>
            <a:pPr algn="l">
              <a:lnSpc>
                <a:spcPts val="9391"/>
              </a:lnSpc>
              <a:spcBef>
                <a:spcPct val="0"/>
              </a:spcBef>
            </a:pPr>
            <a:r>
              <a:rPr lang="en-US" sz="8696">
                <a:solidFill>
                  <a:srgbClr val="295BBE"/>
                </a:solidFill>
                <a:latin typeface="Poppins"/>
                <a:ea typeface="Poppins"/>
                <a:cs typeface="Poppins"/>
                <a:sym typeface="Poppins"/>
              </a:rPr>
              <a:t>Exit</a:t>
            </a:r>
          </a:p>
        </p:txBody>
      </p:sp>
      <p:sp>
        <p:nvSpPr>
          <p:cNvPr name="TextBox 11" id="11"/>
          <p:cNvSpPr txBox="true"/>
          <p:nvPr/>
        </p:nvSpPr>
        <p:spPr>
          <a:xfrm rot="0">
            <a:off x="8426253" y="3281521"/>
            <a:ext cx="5746208" cy="1300807"/>
          </a:xfrm>
          <a:prstGeom prst="rect">
            <a:avLst/>
          </a:prstGeom>
        </p:spPr>
        <p:txBody>
          <a:bodyPr anchor="t" rtlCol="false" tIns="0" lIns="0" bIns="0" rIns="0">
            <a:spAutoFit/>
          </a:bodyPr>
          <a:lstStyle/>
          <a:p>
            <a:pPr algn="l">
              <a:lnSpc>
                <a:spcPts val="9391"/>
              </a:lnSpc>
              <a:spcBef>
                <a:spcPct val="0"/>
              </a:spcBef>
            </a:pPr>
            <a:r>
              <a:rPr lang="en-US" b="true" sz="8696">
                <a:solidFill>
                  <a:srgbClr val="295BBE"/>
                </a:solidFill>
                <a:latin typeface="Poppins Bold"/>
                <a:ea typeface="Poppins Bold"/>
                <a:cs typeface="Poppins Bold"/>
                <a:sym typeface="Poppins Bold"/>
              </a:rPr>
              <a:t>Strategy</a:t>
            </a:r>
          </a:p>
        </p:txBody>
      </p:sp>
      <p:sp>
        <p:nvSpPr>
          <p:cNvPr name="TextBox 12" id="12"/>
          <p:cNvSpPr txBox="true"/>
          <p:nvPr/>
        </p:nvSpPr>
        <p:spPr>
          <a:xfrm rot="0">
            <a:off x="8507293" y="4820238"/>
            <a:ext cx="8154343" cy="174641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sp>
        <p:nvSpPr>
          <p:cNvPr name="TextBox 13" id="13"/>
          <p:cNvSpPr txBox="true"/>
          <p:nvPr/>
        </p:nvSpPr>
        <p:spPr>
          <a:xfrm rot="0">
            <a:off x="8507293" y="6712800"/>
            <a:ext cx="8154343" cy="1746418"/>
          </a:xfrm>
          <a:prstGeom prst="rect">
            <a:avLst/>
          </a:prstGeom>
        </p:spPr>
        <p:txBody>
          <a:bodyPr anchor="t" rtlCol="false" tIns="0" lIns="0" bIns="0" rIns="0">
            <a:spAutoFit/>
          </a:bodyPr>
          <a:lstStyle/>
          <a:p>
            <a:pPr algn="just">
              <a:lnSpc>
                <a:spcPts val="2261"/>
              </a:lnSpc>
              <a:spcBef>
                <a:spcPct val="0"/>
              </a:spcBef>
            </a:pPr>
            <a:r>
              <a:rPr lang="en-US" sz="2094">
                <a:solidFill>
                  <a:srgbClr val="295BBE"/>
                </a:solidFill>
                <a:latin typeface="Poppins"/>
                <a:ea typeface="Poppins"/>
                <a:cs typeface="Poppins"/>
                <a:sym typeface="Poppins"/>
              </a:rPr>
              <a:t>Lorem ipsum odor amet, consectetuer adipiscing elit. Curae aliquam mi ultrices duis tristique dictum laoreet aliquet quisque. Nisi fames nec blandit blandit facilisi volutpat aliquam. Litora ut proin sapien nisl suspendisse neque varius facilisis. Dignissim commodo quam nullam ut imperdiet mauris. </a:t>
            </a:r>
          </a:p>
        </p:txBody>
      </p:sp>
      <p:grpSp>
        <p:nvGrpSpPr>
          <p:cNvPr name="Group 14" id="14"/>
          <p:cNvGrpSpPr/>
          <p:nvPr/>
        </p:nvGrpSpPr>
        <p:grpSpPr>
          <a:xfrm rot="0">
            <a:off x="16661636" y="1894750"/>
            <a:ext cx="2329465" cy="2355180"/>
            <a:chOff x="0" y="0"/>
            <a:chExt cx="719015" cy="726953"/>
          </a:xfrm>
        </p:grpSpPr>
        <p:sp>
          <p:nvSpPr>
            <p:cNvPr name="Freeform 15" id="15"/>
            <p:cNvSpPr/>
            <p:nvPr/>
          </p:nvSpPr>
          <p:spPr>
            <a:xfrm flipH="false" flipV="false" rot="0">
              <a:off x="0" y="0"/>
              <a:ext cx="719015" cy="726953"/>
            </a:xfrm>
            <a:custGeom>
              <a:avLst/>
              <a:gdLst/>
              <a:ahLst/>
              <a:cxnLst/>
              <a:rect r="r" b="b" t="t" l="l"/>
              <a:pathLst>
                <a:path h="726953" w="719015">
                  <a:moveTo>
                    <a:pt x="359508" y="0"/>
                  </a:moveTo>
                  <a:cubicBezTo>
                    <a:pt x="160957" y="0"/>
                    <a:pt x="0" y="162734"/>
                    <a:pt x="0" y="363476"/>
                  </a:cubicBezTo>
                  <a:cubicBezTo>
                    <a:pt x="0" y="564219"/>
                    <a:pt x="160957" y="726953"/>
                    <a:pt x="359508" y="726953"/>
                  </a:cubicBezTo>
                  <a:cubicBezTo>
                    <a:pt x="558058" y="726953"/>
                    <a:pt x="719015" y="564219"/>
                    <a:pt x="719015" y="363476"/>
                  </a:cubicBezTo>
                  <a:cubicBezTo>
                    <a:pt x="719015" y="162734"/>
                    <a:pt x="558058" y="0"/>
                    <a:pt x="359508" y="0"/>
                  </a:cubicBezTo>
                  <a:close/>
                </a:path>
              </a:pathLst>
            </a:custGeom>
            <a:solidFill>
              <a:srgbClr val="295BBE"/>
            </a:solidFill>
          </p:spPr>
        </p:sp>
        <p:sp>
          <p:nvSpPr>
            <p:cNvPr name="TextBox 16" id="16"/>
            <p:cNvSpPr txBox="true"/>
            <p:nvPr/>
          </p:nvSpPr>
          <p:spPr>
            <a:xfrm>
              <a:off x="67408" y="68152"/>
              <a:ext cx="584200" cy="590649"/>
            </a:xfrm>
            <a:prstGeom prst="rect">
              <a:avLst/>
            </a:prstGeom>
          </p:spPr>
          <p:txBody>
            <a:bodyPr anchor="ctr" rtlCol="false" tIns="50800" lIns="50800" bIns="50800" rIns="50800"/>
            <a:lstStyle/>
            <a:p>
              <a:pPr algn="ctr">
                <a:lnSpc>
                  <a:spcPts val="1917"/>
                </a:lnSpc>
              </a:pPr>
            </a:p>
          </p:txBody>
        </p:sp>
      </p:grpSp>
      <p:sp>
        <p:nvSpPr>
          <p:cNvPr name="Freeform 17" id="17"/>
          <p:cNvSpPr/>
          <p:nvPr/>
        </p:nvSpPr>
        <p:spPr>
          <a:xfrm flipH="false" flipV="false" rot="0">
            <a:off x="17582821" y="561172"/>
            <a:ext cx="413022" cy="413022"/>
          </a:xfrm>
          <a:custGeom>
            <a:avLst/>
            <a:gdLst/>
            <a:ahLst/>
            <a:cxnLst/>
            <a:rect r="r" b="b" t="t" l="l"/>
            <a:pathLst>
              <a:path h="413022" w="413022">
                <a:moveTo>
                  <a:pt x="0" y="0"/>
                </a:moveTo>
                <a:lnTo>
                  <a:pt x="413023" y="0"/>
                </a:lnTo>
                <a:lnTo>
                  <a:pt x="413023" y="413022"/>
                </a:lnTo>
                <a:lnTo>
                  <a:pt x="0" y="41302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295BBE"/>
        </a:solidFill>
      </p:bgPr>
    </p:bg>
    <p:spTree>
      <p:nvGrpSpPr>
        <p:cNvPr id="1" name=""/>
        <p:cNvGrpSpPr/>
        <p:nvPr/>
      </p:nvGrpSpPr>
      <p:grpSpPr>
        <a:xfrm>
          <a:off x="0" y="0"/>
          <a:ext cx="0" cy="0"/>
          <a:chOff x="0" y="0"/>
          <a:chExt cx="0" cy="0"/>
        </a:xfrm>
      </p:grpSpPr>
      <p:grpSp>
        <p:nvGrpSpPr>
          <p:cNvPr name="Group 2" id="2"/>
          <p:cNvGrpSpPr/>
          <p:nvPr/>
        </p:nvGrpSpPr>
        <p:grpSpPr>
          <a:xfrm rot="0">
            <a:off x="-4333730" y="-3088868"/>
            <a:ext cx="15649575" cy="1564957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p:spPr>
        </p:sp>
        <p:sp>
          <p:nvSpPr>
            <p:cNvPr name="TextBox 4" id="4"/>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grpSp>
        <p:nvGrpSpPr>
          <p:cNvPr name="Group 5" id="5"/>
          <p:cNvGrpSpPr/>
          <p:nvPr/>
        </p:nvGrpSpPr>
        <p:grpSpPr>
          <a:xfrm rot="0">
            <a:off x="-6197801" y="-3088868"/>
            <a:ext cx="15649575" cy="1564957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F6F6"/>
            </a:solidFill>
          </p:spPr>
        </p:sp>
        <p:sp>
          <p:nvSpPr>
            <p:cNvPr name="TextBox 7" id="7"/>
            <p:cNvSpPr txBox="true"/>
            <p:nvPr/>
          </p:nvSpPr>
          <p:spPr>
            <a:xfrm>
              <a:off x="76200" y="76200"/>
              <a:ext cx="660400" cy="660400"/>
            </a:xfrm>
            <a:prstGeom prst="rect">
              <a:avLst/>
            </a:prstGeom>
          </p:spPr>
          <p:txBody>
            <a:bodyPr anchor="ctr" rtlCol="false" tIns="50800" lIns="50800" bIns="50800" rIns="50800"/>
            <a:lstStyle/>
            <a:p>
              <a:pPr algn="ctr">
                <a:lnSpc>
                  <a:spcPts val="1917"/>
                </a:lnSpc>
              </a:pPr>
            </a:p>
          </p:txBody>
        </p:sp>
      </p:grpSp>
      <p:sp>
        <p:nvSpPr>
          <p:cNvPr name="Freeform 8" id="8"/>
          <p:cNvSpPr/>
          <p:nvPr/>
        </p:nvSpPr>
        <p:spPr>
          <a:xfrm flipH="false" flipV="false" rot="0">
            <a:off x="1028700" y="783602"/>
            <a:ext cx="328057" cy="273779"/>
          </a:xfrm>
          <a:custGeom>
            <a:avLst/>
            <a:gdLst/>
            <a:ahLst/>
            <a:cxnLst/>
            <a:rect r="r" b="b" t="t" l="l"/>
            <a:pathLst>
              <a:path h="273779" w="328057">
                <a:moveTo>
                  <a:pt x="0" y="0"/>
                </a:moveTo>
                <a:lnTo>
                  <a:pt x="328057" y="0"/>
                </a:lnTo>
                <a:lnTo>
                  <a:pt x="328057" y="273779"/>
                </a:lnTo>
                <a:lnTo>
                  <a:pt x="0" y="27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192729" y="7723797"/>
            <a:ext cx="5472645" cy="557215"/>
          </a:xfrm>
          <a:custGeom>
            <a:avLst/>
            <a:gdLst/>
            <a:ahLst/>
            <a:cxnLst/>
            <a:rect r="r" b="b" t="t" l="l"/>
            <a:pathLst>
              <a:path h="557215" w="5472645">
                <a:moveTo>
                  <a:pt x="0" y="0"/>
                </a:moveTo>
                <a:lnTo>
                  <a:pt x="5472644" y="0"/>
                </a:lnTo>
                <a:lnTo>
                  <a:pt x="5472644" y="557215"/>
                </a:lnTo>
                <a:lnTo>
                  <a:pt x="0" y="5572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192729" y="3102297"/>
            <a:ext cx="6784192" cy="2404348"/>
          </a:xfrm>
          <a:prstGeom prst="rect">
            <a:avLst/>
          </a:prstGeom>
        </p:spPr>
        <p:txBody>
          <a:bodyPr anchor="t" rtlCol="false" tIns="0" lIns="0" bIns="0" rIns="0">
            <a:spAutoFit/>
          </a:bodyPr>
          <a:lstStyle/>
          <a:p>
            <a:pPr algn="l">
              <a:lnSpc>
                <a:spcPts val="17312"/>
              </a:lnSpc>
              <a:spcBef>
                <a:spcPct val="0"/>
              </a:spcBef>
            </a:pPr>
            <a:r>
              <a:rPr lang="en-US" sz="16029">
                <a:solidFill>
                  <a:srgbClr val="295BBE"/>
                </a:solidFill>
                <a:latin typeface="Poppins"/>
                <a:ea typeface="Poppins"/>
                <a:cs typeface="Poppins"/>
                <a:sym typeface="Poppins"/>
              </a:rPr>
              <a:t>Thank</a:t>
            </a:r>
          </a:p>
        </p:txBody>
      </p:sp>
      <p:sp>
        <p:nvSpPr>
          <p:cNvPr name="TextBox 11" id="11"/>
          <p:cNvSpPr txBox="true"/>
          <p:nvPr/>
        </p:nvSpPr>
        <p:spPr>
          <a:xfrm rot="0">
            <a:off x="1192729" y="4808929"/>
            <a:ext cx="5774245" cy="2404348"/>
          </a:xfrm>
          <a:prstGeom prst="rect">
            <a:avLst/>
          </a:prstGeom>
        </p:spPr>
        <p:txBody>
          <a:bodyPr anchor="t" rtlCol="false" tIns="0" lIns="0" bIns="0" rIns="0">
            <a:spAutoFit/>
          </a:bodyPr>
          <a:lstStyle/>
          <a:p>
            <a:pPr algn="l">
              <a:lnSpc>
                <a:spcPts val="17312"/>
              </a:lnSpc>
              <a:spcBef>
                <a:spcPct val="0"/>
              </a:spcBef>
            </a:pPr>
            <a:r>
              <a:rPr lang="en-US" b="true" sz="16029">
                <a:solidFill>
                  <a:srgbClr val="295BBE"/>
                </a:solidFill>
                <a:latin typeface="Poppins Bold"/>
                <a:ea typeface="Poppins Bold"/>
                <a:cs typeface="Poppins Bold"/>
                <a:sym typeface="Poppins Bold"/>
              </a:rPr>
              <a:t>You!</a:t>
            </a:r>
          </a:p>
        </p:txBody>
      </p:sp>
      <p:sp>
        <p:nvSpPr>
          <p:cNvPr name="TextBox 12" id="12"/>
          <p:cNvSpPr txBox="true"/>
          <p:nvPr/>
        </p:nvSpPr>
        <p:spPr>
          <a:xfrm rot="0">
            <a:off x="1448119" y="812177"/>
            <a:ext cx="1826307" cy="266149"/>
          </a:xfrm>
          <a:prstGeom prst="rect">
            <a:avLst/>
          </a:prstGeom>
        </p:spPr>
        <p:txBody>
          <a:bodyPr anchor="t" rtlCol="false" tIns="0" lIns="0" bIns="0" rIns="0">
            <a:spAutoFit/>
          </a:bodyPr>
          <a:lstStyle/>
          <a:p>
            <a:pPr algn="l">
              <a:lnSpc>
                <a:spcPts val="1959"/>
              </a:lnSpc>
              <a:spcBef>
                <a:spcPct val="0"/>
              </a:spcBef>
            </a:pPr>
            <a:r>
              <a:rPr lang="en-US" b="true" sz="1814">
                <a:solidFill>
                  <a:srgbClr val="295BBE"/>
                </a:solidFill>
                <a:latin typeface="Poppins Bold"/>
                <a:ea typeface="Poppins Bold"/>
                <a:cs typeface="Poppins Bold"/>
                <a:sym typeface="Poppins Bold"/>
              </a:rPr>
              <a:t>Wardiere.inc</a:t>
            </a:r>
          </a:p>
        </p:txBody>
      </p:sp>
      <p:sp>
        <p:nvSpPr>
          <p:cNvPr name="TextBox 13" id="13"/>
          <p:cNvSpPr txBox="true"/>
          <p:nvPr/>
        </p:nvSpPr>
        <p:spPr>
          <a:xfrm rot="0">
            <a:off x="12162541" y="647516"/>
            <a:ext cx="84384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Home</a:t>
            </a:r>
          </a:p>
        </p:txBody>
      </p:sp>
      <p:sp>
        <p:nvSpPr>
          <p:cNvPr name="TextBox 14" id="14"/>
          <p:cNvSpPr txBox="true"/>
          <p:nvPr/>
        </p:nvSpPr>
        <p:spPr>
          <a:xfrm rot="0">
            <a:off x="14172461"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About Us</a:t>
            </a:r>
          </a:p>
        </p:txBody>
      </p:sp>
      <p:sp>
        <p:nvSpPr>
          <p:cNvPr name="TextBox 15" id="15"/>
          <p:cNvSpPr txBox="true"/>
          <p:nvPr/>
        </p:nvSpPr>
        <p:spPr>
          <a:xfrm rot="0">
            <a:off x="16273473" y="647516"/>
            <a:ext cx="1215176" cy="272173"/>
          </a:xfrm>
          <a:prstGeom prst="rect">
            <a:avLst/>
          </a:prstGeom>
        </p:spPr>
        <p:txBody>
          <a:bodyPr anchor="t" rtlCol="false" tIns="0" lIns="0" bIns="0" rIns="0">
            <a:spAutoFit/>
          </a:bodyPr>
          <a:lstStyle/>
          <a:p>
            <a:pPr algn="l">
              <a:lnSpc>
                <a:spcPts val="1934"/>
              </a:lnSpc>
              <a:spcBef>
                <a:spcPct val="0"/>
              </a:spcBef>
            </a:pPr>
            <a:r>
              <a:rPr lang="en-US" sz="1791">
                <a:solidFill>
                  <a:srgbClr val="FFFFFF"/>
                </a:solidFill>
                <a:latin typeface="Poppins"/>
                <a:ea typeface="Poppins"/>
                <a:cs typeface="Poppins"/>
                <a:sym typeface="Poppins"/>
              </a:rPr>
              <a:t>Contact</a:t>
            </a:r>
          </a:p>
        </p:txBody>
      </p:sp>
      <p:sp>
        <p:nvSpPr>
          <p:cNvPr name="TextBox 16" id="16"/>
          <p:cNvSpPr txBox="true"/>
          <p:nvPr/>
        </p:nvSpPr>
        <p:spPr>
          <a:xfrm rot="0">
            <a:off x="2174022" y="7852550"/>
            <a:ext cx="3510058" cy="296887"/>
          </a:xfrm>
          <a:prstGeom prst="rect">
            <a:avLst/>
          </a:prstGeom>
        </p:spPr>
        <p:txBody>
          <a:bodyPr anchor="t" rtlCol="false" tIns="0" lIns="0" bIns="0" rIns="0">
            <a:spAutoFit/>
          </a:bodyPr>
          <a:lstStyle/>
          <a:p>
            <a:pPr algn="l">
              <a:lnSpc>
                <a:spcPts val="2139"/>
              </a:lnSpc>
              <a:spcBef>
                <a:spcPct val="0"/>
              </a:spcBef>
            </a:pPr>
            <a:r>
              <a:rPr lang="en-US" sz="1980">
                <a:solidFill>
                  <a:srgbClr val="295BBE"/>
                </a:solidFill>
                <a:latin typeface="Poppins"/>
                <a:ea typeface="Poppins"/>
                <a:cs typeface="Poppins"/>
                <a:sym typeface="Poppins"/>
              </a:rPr>
              <a:t>www.reallygreatsite.com</a:t>
            </a:r>
          </a:p>
        </p:txBody>
      </p:sp>
      <p:sp>
        <p:nvSpPr>
          <p:cNvPr name="Freeform 17" id="17"/>
          <p:cNvSpPr/>
          <p:nvPr/>
        </p:nvSpPr>
        <p:spPr>
          <a:xfrm flipH="true" flipV="false" rot="0">
            <a:off x="17582821" y="561172"/>
            <a:ext cx="413022" cy="413022"/>
          </a:xfrm>
          <a:custGeom>
            <a:avLst/>
            <a:gdLst/>
            <a:ahLst/>
            <a:cxnLst/>
            <a:rect r="r" b="b" t="t" l="l"/>
            <a:pathLst>
              <a:path h="413022" w="413022">
                <a:moveTo>
                  <a:pt x="413023" y="0"/>
                </a:moveTo>
                <a:lnTo>
                  <a:pt x="0" y="0"/>
                </a:lnTo>
                <a:lnTo>
                  <a:pt x="0" y="413022"/>
                </a:lnTo>
                <a:lnTo>
                  <a:pt x="413023" y="413022"/>
                </a:lnTo>
                <a:lnTo>
                  <a:pt x="413023"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DAG8KAjNT6E</dc:identifier>
  <dcterms:modified xsi:type="dcterms:W3CDTF">2011-08-01T06:04:30Z</dcterms:modified>
  <cp:revision>1</cp:revision>
  <dc:title>Blue White Minimalist Animated Startup Pitch Deck Presentation</dc:title>
</cp:coreProperties>
</file>